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3.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7"/>
  </p:notesMasterIdLst>
  <p:sldIdLst>
    <p:sldId id="328" r:id="rId5"/>
    <p:sldId id="270" r:id="rId6"/>
    <p:sldId id="257" r:id="rId7"/>
    <p:sldId id="262" r:id="rId8"/>
    <p:sldId id="299" r:id="rId9"/>
    <p:sldId id="300" r:id="rId10"/>
    <p:sldId id="301" r:id="rId11"/>
    <p:sldId id="302" r:id="rId12"/>
    <p:sldId id="303" r:id="rId13"/>
    <p:sldId id="304" r:id="rId14"/>
    <p:sldId id="263" r:id="rId15"/>
    <p:sldId id="265" r:id="rId16"/>
    <p:sldId id="267" r:id="rId17"/>
    <p:sldId id="258" r:id="rId18"/>
    <p:sldId id="260" r:id="rId19"/>
    <p:sldId id="329" r:id="rId20"/>
    <p:sldId id="275" r:id="rId21"/>
    <p:sldId id="331" r:id="rId22"/>
    <p:sldId id="330" r:id="rId23"/>
    <p:sldId id="311" r:id="rId24"/>
    <p:sldId id="312" r:id="rId25"/>
    <p:sldId id="313" r:id="rId26"/>
    <p:sldId id="277" r:id="rId27"/>
    <p:sldId id="279" r:id="rId28"/>
    <p:sldId id="280" r:id="rId29"/>
    <p:sldId id="296" r:id="rId30"/>
    <p:sldId id="289" r:id="rId31"/>
    <p:sldId id="273" r:id="rId32"/>
    <p:sldId id="332"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E802FE4-8B9A-0B48-B608-70CF36009F06}">
          <p14:sldIdLst>
            <p14:sldId id="328"/>
            <p14:sldId id="270"/>
            <p14:sldId id="257"/>
            <p14:sldId id="262"/>
            <p14:sldId id="299"/>
            <p14:sldId id="300"/>
            <p14:sldId id="301"/>
            <p14:sldId id="302"/>
            <p14:sldId id="303"/>
            <p14:sldId id="304"/>
            <p14:sldId id="263"/>
            <p14:sldId id="265"/>
            <p14:sldId id="267"/>
            <p14:sldId id="258"/>
            <p14:sldId id="260"/>
            <p14:sldId id="329"/>
            <p14:sldId id="275"/>
            <p14:sldId id="331"/>
            <p14:sldId id="330"/>
            <p14:sldId id="311"/>
            <p14:sldId id="312"/>
            <p14:sldId id="313"/>
            <p14:sldId id="277"/>
            <p14:sldId id="279"/>
            <p14:sldId id="280"/>
            <p14:sldId id="296"/>
            <p14:sldId id="289"/>
            <p14:sldId id="273"/>
            <p14:sldId id="332"/>
            <p14:sldId id="314"/>
            <p14:sldId id="315"/>
            <p14:sldId id="316"/>
            <p14:sldId id="317"/>
            <p14:sldId id="318"/>
            <p14:sldId id="319"/>
            <p14:sldId id="320"/>
            <p14:sldId id="321"/>
            <p14:sldId id="322"/>
            <p14:sldId id="323"/>
            <p14:sldId id="324"/>
            <p14:sldId id="325"/>
            <p14:sldId id="3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34F"/>
    <a:srgbClr val="003399"/>
    <a:srgbClr val="1291D1"/>
    <a:srgbClr val="092C73"/>
    <a:srgbClr val="0633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75908" autoAdjust="0"/>
  </p:normalViewPr>
  <p:slideViewPr>
    <p:cSldViewPr snapToGrid="0" snapToObjects="1">
      <p:cViewPr varScale="1">
        <p:scale>
          <a:sx n="67" d="100"/>
          <a:sy n="67" d="100"/>
        </p:scale>
        <p:origin x="1152" y="7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12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oc.ads\departments\cca\shared\Heidi\2020%20Annual%20Report\2020%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oc.ads\departments\cca\shared\Heidi\2020%20Annual%20Report\2020%20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oc.ads\departments\cca\shared\CCA%20Graphic%20Design\Annual%20Reports\Annual%20Report%202020\2020%20stat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oc.ads\departments\cca\shared\CCA%20Graphic%20Design\Annual%20Reports\Annual%20Report%202020\2020%20sta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oc.ads\departments\cca\shared\Heidi\2020%20Annual%20Report\2020%20stats.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oleObject" Target="file:///\\coc.ads\departments\cca\shared\Heidi\2020%20Annual%20Report\2020%20sta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coc.ads\departments\cca\shared\Heidi\2020%20Annual%20Report\2020%20stat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'Five Year'!$I$26</c:f>
              <c:strCache>
                <c:ptCount val="1"/>
                <c:pt idx="0">
                  <c:v>CCA Complaints</c:v>
                </c:pt>
              </c:strCache>
            </c:strRef>
          </c:tx>
          <c:spPr>
            <a:solidFill>
              <a:srgbClr val="002060"/>
            </a:solidFill>
            <a:ln>
              <a:solidFill>
                <a:schemeClr val="tx1"/>
              </a:solidFill>
            </a:ln>
            <a:effectLst/>
            <a:scene3d>
              <a:camera prst="orthographicFront"/>
              <a:lightRig rig="threePt" dir="t"/>
            </a:scene3d>
            <a:sp3d>
              <a:bevelT/>
              <a:bevelB w="38100"/>
            </a:sp3d>
          </c:spPr>
          <c:invertIfNegative val="0"/>
          <c:dPt>
            <c:idx val="0"/>
            <c:invertIfNegative val="0"/>
            <c:bubble3D val="0"/>
            <c:spPr>
              <a:solidFill>
                <a:srgbClr val="002060"/>
              </a:solidFill>
              <a:ln>
                <a:solidFill>
                  <a:schemeClr val="tx1"/>
                </a:solidFill>
              </a:ln>
              <a:effectLst/>
              <a:scene3d>
                <a:camera prst="orthographicFront"/>
                <a:lightRig rig="threePt" dir="t"/>
              </a:scene3d>
              <a:sp3d>
                <a:bevelT/>
                <a:bevelB w="38100"/>
              </a:sp3d>
            </c:spPr>
            <c:extLst>
              <c:ext xmlns:c16="http://schemas.microsoft.com/office/drawing/2014/chart" uri="{C3380CC4-5D6E-409C-BE32-E72D297353CC}">
                <c16:uniqueId val="{00000001-021D-40BD-8D3E-342A9FF4BCDB}"/>
              </c:ext>
            </c:extLst>
          </c:dPt>
          <c:cat>
            <c:numRef>
              <c:f>'Five Year'!$J$25:$N$25</c:f>
              <c:numCache>
                <c:formatCode>General</c:formatCode>
                <c:ptCount val="5"/>
                <c:pt idx="0">
                  <c:v>2016</c:v>
                </c:pt>
                <c:pt idx="1">
                  <c:v>2017</c:v>
                </c:pt>
                <c:pt idx="2">
                  <c:v>2018</c:v>
                </c:pt>
                <c:pt idx="3">
                  <c:v>2019</c:v>
                </c:pt>
                <c:pt idx="4">
                  <c:v>2020</c:v>
                </c:pt>
              </c:numCache>
            </c:numRef>
          </c:cat>
          <c:val>
            <c:numRef>
              <c:f>'Five Year'!$J$26:$N$26</c:f>
              <c:numCache>
                <c:formatCode>General</c:formatCode>
                <c:ptCount val="5"/>
                <c:pt idx="0">
                  <c:v>85</c:v>
                </c:pt>
                <c:pt idx="1">
                  <c:v>65</c:v>
                </c:pt>
                <c:pt idx="2">
                  <c:v>77</c:v>
                </c:pt>
                <c:pt idx="3">
                  <c:v>84</c:v>
                </c:pt>
                <c:pt idx="4">
                  <c:v>75</c:v>
                </c:pt>
              </c:numCache>
            </c:numRef>
          </c:val>
          <c:extLst>
            <c:ext xmlns:c16="http://schemas.microsoft.com/office/drawing/2014/chart" uri="{C3380CC4-5D6E-409C-BE32-E72D297353CC}">
              <c16:uniqueId val="{00000002-021D-40BD-8D3E-342A9FF4BCDB}"/>
            </c:ext>
          </c:extLst>
        </c:ser>
        <c:ser>
          <c:idx val="1"/>
          <c:order val="1"/>
          <c:tx>
            <c:strRef>
              <c:f>'Five Year'!$I$27</c:f>
              <c:strCache>
                <c:ptCount val="1"/>
                <c:pt idx="0">
                  <c:v>Total Complaints</c:v>
                </c:pt>
              </c:strCache>
            </c:strRef>
          </c:tx>
          <c:spPr>
            <a:solidFill>
              <a:schemeClr val="accent4"/>
            </a:solidFill>
            <a:ln>
              <a:solidFill>
                <a:schemeClr val="tx1"/>
              </a:solidFill>
            </a:ln>
            <a:effectLst/>
            <a:scene3d>
              <a:camera prst="orthographicFront"/>
              <a:lightRig rig="threePt" dir="t"/>
            </a:scene3d>
            <a:sp3d>
              <a:bevelT/>
            </a:sp3d>
          </c:spPr>
          <c:invertIfNegative val="0"/>
          <c:cat>
            <c:numRef>
              <c:f>'Five Year'!$J$25:$N$25</c:f>
              <c:numCache>
                <c:formatCode>General</c:formatCode>
                <c:ptCount val="5"/>
                <c:pt idx="0">
                  <c:v>2016</c:v>
                </c:pt>
                <c:pt idx="1">
                  <c:v>2017</c:v>
                </c:pt>
                <c:pt idx="2">
                  <c:v>2018</c:v>
                </c:pt>
                <c:pt idx="3">
                  <c:v>2019</c:v>
                </c:pt>
                <c:pt idx="4">
                  <c:v>2020</c:v>
                </c:pt>
              </c:numCache>
            </c:numRef>
          </c:cat>
          <c:val>
            <c:numRef>
              <c:f>'Five Year'!$J$27:$N$27</c:f>
              <c:numCache>
                <c:formatCode>General</c:formatCode>
                <c:ptCount val="5"/>
                <c:pt idx="0">
                  <c:v>253</c:v>
                </c:pt>
                <c:pt idx="1">
                  <c:v>244</c:v>
                </c:pt>
                <c:pt idx="2">
                  <c:v>243</c:v>
                </c:pt>
                <c:pt idx="3">
                  <c:v>285</c:v>
                </c:pt>
                <c:pt idx="4">
                  <c:v>249</c:v>
                </c:pt>
              </c:numCache>
            </c:numRef>
          </c:val>
          <c:extLst>
            <c:ext xmlns:c16="http://schemas.microsoft.com/office/drawing/2014/chart" uri="{C3380CC4-5D6E-409C-BE32-E72D297353CC}">
              <c16:uniqueId val="{00000003-021D-40BD-8D3E-342A9FF4BCDB}"/>
            </c:ext>
          </c:extLst>
        </c:ser>
        <c:dLbls>
          <c:showLegendKey val="0"/>
          <c:showVal val="0"/>
          <c:showCatName val="0"/>
          <c:showSerName val="0"/>
          <c:showPercent val="0"/>
          <c:showBubbleSize val="0"/>
        </c:dLbls>
        <c:gapWidth val="219"/>
        <c:overlap val="-27"/>
        <c:axId val="460670696"/>
        <c:axId val="460672008"/>
      </c:barChart>
      <c:catAx>
        <c:axId val="46067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672008"/>
        <c:crosses val="autoZero"/>
        <c:auto val="1"/>
        <c:lblAlgn val="ctr"/>
        <c:lblOffset val="100"/>
        <c:noMultiLvlLbl val="0"/>
      </c:catAx>
      <c:valAx>
        <c:axId val="460672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460670696"/>
        <c:crosses val="autoZero"/>
        <c:crossBetween val="between"/>
      </c:valAx>
      <c:dTable>
        <c:showHorzBorder val="0"/>
        <c:showVertBorder val="1"/>
        <c:showOutline val="0"/>
        <c:showKeys val="1"/>
        <c:spPr>
          <a:noFill/>
          <a:ln w="9525" cap="flat" cmpd="sng" algn="ctr">
            <a:solidFill>
              <a:schemeClr val="bg1">
                <a:lumMod val="75000"/>
              </a:schemeClr>
            </a:solidFill>
            <a:round/>
          </a:ln>
          <a:effectLst/>
        </c:spPr>
        <c:txPr>
          <a:bodyPr rot="0" spcFirstLastPara="1" vertOverflow="ellipsis" vert="horz" wrap="square" anchor="ctr" anchorCtr="1"/>
          <a:lstStyle/>
          <a:p>
            <a:pPr rtl="0">
              <a:defRPr sz="1200" b="1"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'Five Year'!$I$108</c:f>
              <c:strCache>
                <c:ptCount val="1"/>
                <c:pt idx="0">
                  <c:v>CCA Complaints</c:v>
                </c:pt>
              </c:strCache>
            </c:strRef>
          </c:tx>
          <c:spPr>
            <a:solidFill>
              <a:srgbClr val="002060"/>
            </a:solidFill>
            <a:ln>
              <a:solidFill>
                <a:srgbClr val="002060"/>
              </a:solidFill>
            </a:ln>
            <a:effectLst/>
            <a:scene3d>
              <a:camera prst="orthographicFront"/>
              <a:lightRig rig="threePt" dir="t"/>
            </a:scene3d>
            <a:sp3d>
              <a:bevelT/>
            </a:sp3d>
          </c:spPr>
          <c:invertIfNegative val="0"/>
          <c:cat>
            <c:numRef>
              <c:f>'Five Year'!$J$107:$N$107</c:f>
              <c:numCache>
                <c:formatCode>General</c:formatCode>
                <c:ptCount val="5"/>
                <c:pt idx="0">
                  <c:v>2016</c:v>
                </c:pt>
                <c:pt idx="1">
                  <c:v>2017</c:v>
                </c:pt>
                <c:pt idx="2">
                  <c:v>2018</c:v>
                </c:pt>
                <c:pt idx="3">
                  <c:v>2019</c:v>
                </c:pt>
                <c:pt idx="4">
                  <c:v>2020</c:v>
                </c:pt>
              </c:numCache>
            </c:numRef>
          </c:cat>
          <c:val>
            <c:numRef>
              <c:f>'Five Year'!$J$108:$N$108</c:f>
              <c:numCache>
                <c:formatCode>General</c:formatCode>
                <c:ptCount val="5"/>
                <c:pt idx="0">
                  <c:v>85</c:v>
                </c:pt>
                <c:pt idx="1">
                  <c:v>65</c:v>
                </c:pt>
                <c:pt idx="2">
                  <c:v>77</c:v>
                </c:pt>
                <c:pt idx="3">
                  <c:v>84</c:v>
                </c:pt>
                <c:pt idx="4">
                  <c:v>75</c:v>
                </c:pt>
              </c:numCache>
            </c:numRef>
          </c:val>
          <c:extLst>
            <c:ext xmlns:c16="http://schemas.microsoft.com/office/drawing/2014/chart" uri="{C3380CC4-5D6E-409C-BE32-E72D297353CC}">
              <c16:uniqueId val="{00000000-92EC-4EE5-8C21-F215B79F85BD}"/>
            </c:ext>
          </c:extLst>
        </c:ser>
        <c:ser>
          <c:idx val="1"/>
          <c:order val="1"/>
          <c:tx>
            <c:strRef>
              <c:f>'Five Year'!$I$109</c:f>
              <c:strCache>
                <c:ptCount val="1"/>
                <c:pt idx="0">
                  <c:v>CCA Allegations</c:v>
                </c:pt>
              </c:strCache>
            </c:strRef>
          </c:tx>
          <c:spPr>
            <a:solidFill>
              <a:schemeClr val="accent4"/>
            </a:solidFill>
            <a:ln>
              <a:solidFill>
                <a:schemeClr val="tx1"/>
              </a:solidFill>
            </a:ln>
            <a:effectLst/>
            <a:scene3d>
              <a:camera prst="orthographicFront"/>
              <a:lightRig rig="threePt" dir="t"/>
            </a:scene3d>
            <a:sp3d>
              <a:bevelT/>
            </a:sp3d>
          </c:spPr>
          <c:invertIfNegative val="0"/>
          <c:cat>
            <c:numRef>
              <c:f>'Five Year'!$J$107:$N$107</c:f>
              <c:numCache>
                <c:formatCode>General</c:formatCode>
                <c:ptCount val="5"/>
                <c:pt idx="0">
                  <c:v>2016</c:v>
                </c:pt>
                <c:pt idx="1">
                  <c:v>2017</c:v>
                </c:pt>
                <c:pt idx="2">
                  <c:v>2018</c:v>
                </c:pt>
                <c:pt idx="3">
                  <c:v>2019</c:v>
                </c:pt>
                <c:pt idx="4">
                  <c:v>2020</c:v>
                </c:pt>
              </c:numCache>
            </c:numRef>
          </c:cat>
          <c:val>
            <c:numRef>
              <c:f>'Five Year'!$J$109:$N$109</c:f>
              <c:numCache>
                <c:formatCode>General</c:formatCode>
                <c:ptCount val="5"/>
                <c:pt idx="0">
                  <c:v>301</c:v>
                </c:pt>
                <c:pt idx="1">
                  <c:v>219</c:v>
                </c:pt>
                <c:pt idx="2">
                  <c:v>209</c:v>
                </c:pt>
                <c:pt idx="3">
                  <c:v>322</c:v>
                </c:pt>
                <c:pt idx="4">
                  <c:v>311</c:v>
                </c:pt>
              </c:numCache>
            </c:numRef>
          </c:val>
          <c:extLst>
            <c:ext xmlns:c16="http://schemas.microsoft.com/office/drawing/2014/chart" uri="{C3380CC4-5D6E-409C-BE32-E72D297353CC}">
              <c16:uniqueId val="{00000001-92EC-4EE5-8C21-F215B79F85BD}"/>
            </c:ext>
          </c:extLst>
        </c:ser>
        <c:dLbls>
          <c:showLegendKey val="0"/>
          <c:showVal val="0"/>
          <c:showCatName val="0"/>
          <c:showSerName val="0"/>
          <c:showPercent val="0"/>
          <c:showBubbleSize val="0"/>
        </c:dLbls>
        <c:gapWidth val="219"/>
        <c:overlap val="-27"/>
        <c:axId val="460666760"/>
        <c:axId val="460669384"/>
      </c:barChart>
      <c:catAx>
        <c:axId val="46066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669384"/>
        <c:crosses val="autoZero"/>
        <c:auto val="1"/>
        <c:lblAlgn val="ctr"/>
        <c:lblOffset val="100"/>
        <c:noMultiLvlLbl val="0"/>
      </c:catAx>
      <c:valAx>
        <c:axId val="460669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460666760"/>
        <c:crosses val="autoZero"/>
        <c:crossBetween val="between"/>
      </c:valAx>
      <c:dTable>
        <c:showHorzBorder val="0"/>
        <c:showVertBorder val="1"/>
        <c:showOutline val="0"/>
        <c:showKeys val="1"/>
        <c:spPr>
          <a:noFill/>
          <a:ln w="9525" cap="flat" cmpd="sng" algn="ctr">
            <a:solidFill>
              <a:schemeClr val="bg1">
                <a:lumMod val="7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'Five Year'!$A$4</c:f>
              <c:strCache>
                <c:ptCount val="1"/>
                <c:pt idx="0">
                  <c:v>Exonerated </c:v>
                </c:pt>
              </c:strCache>
            </c:strRef>
          </c:tx>
          <c:spPr>
            <a:solidFill>
              <a:srgbClr val="002060"/>
            </a:solidFill>
            <a:ln>
              <a:solidFill>
                <a:schemeClr val="tx1"/>
              </a:solidFill>
            </a:ln>
            <a:effectLst/>
            <a:scene3d>
              <a:camera prst="orthographicFront"/>
              <a:lightRig rig="threePt" dir="t"/>
            </a:scene3d>
            <a:sp3d>
              <a:bevelT/>
            </a:sp3d>
          </c:spPr>
          <c:invertIfNegative val="0"/>
          <c:cat>
            <c:numRef>
              <c:f>'Five Year'!$B$3:$F$3</c:f>
              <c:numCache>
                <c:formatCode>General</c:formatCode>
                <c:ptCount val="5"/>
                <c:pt idx="0">
                  <c:v>2016</c:v>
                </c:pt>
                <c:pt idx="1">
                  <c:v>2017</c:v>
                </c:pt>
                <c:pt idx="2">
                  <c:v>2018</c:v>
                </c:pt>
                <c:pt idx="3">
                  <c:v>2019</c:v>
                </c:pt>
                <c:pt idx="4">
                  <c:v>2020</c:v>
                </c:pt>
              </c:numCache>
            </c:numRef>
          </c:cat>
          <c:val>
            <c:numRef>
              <c:f>'Five Year'!$B$4:$F$4</c:f>
              <c:numCache>
                <c:formatCode>General</c:formatCode>
                <c:ptCount val="5"/>
                <c:pt idx="0">
                  <c:v>70</c:v>
                </c:pt>
                <c:pt idx="1">
                  <c:v>164</c:v>
                </c:pt>
                <c:pt idx="2">
                  <c:v>98</c:v>
                </c:pt>
                <c:pt idx="3">
                  <c:v>159</c:v>
                </c:pt>
                <c:pt idx="4">
                  <c:v>103</c:v>
                </c:pt>
              </c:numCache>
            </c:numRef>
          </c:val>
          <c:extLst>
            <c:ext xmlns:c16="http://schemas.microsoft.com/office/drawing/2014/chart" uri="{C3380CC4-5D6E-409C-BE32-E72D297353CC}">
              <c16:uniqueId val="{00000000-AB0F-41FC-90F0-8A283A41369F}"/>
            </c:ext>
          </c:extLst>
        </c:ser>
        <c:ser>
          <c:idx val="1"/>
          <c:order val="1"/>
          <c:tx>
            <c:strRef>
              <c:f>'Five Year'!$A$5</c:f>
              <c:strCache>
                <c:ptCount val="1"/>
                <c:pt idx="0">
                  <c:v>Not Sustained</c:v>
                </c:pt>
              </c:strCache>
            </c:strRef>
          </c:tx>
          <c:spPr>
            <a:solidFill>
              <a:schemeClr val="accent4"/>
            </a:solidFill>
            <a:ln>
              <a:solidFill>
                <a:schemeClr val="tx1"/>
              </a:solidFill>
            </a:ln>
            <a:effectLst/>
            <a:scene3d>
              <a:camera prst="orthographicFront"/>
              <a:lightRig rig="threePt" dir="t"/>
            </a:scene3d>
            <a:sp3d>
              <a:bevelT/>
            </a:sp3d>
          </c:spPr>
          <c:invertIfNegative val="0"/>
          <c:cat>
            <c:numRef>
              <c:f>'Five Year'!$B$3:$F$3</c:f>
              <c:numCache>
                <c:formatCode>General</c:formatCode>
                <c:ptCount val="5"/>
                <c:pt idx="0">
                  <c:v>2016</c:v>
                </c:pt>
                <c:pt idx="1">
                  <c:v>2017</c:v>
                </c:pt>
                <c:pt idx="2">
                  <c:v>2018</c:v>
                </c:pt>
                <c:pt idx="3">
                  <c:v>2019</c:v>
                </c:pt>
                <c:pt idx="4">
                  <c:v>2020</c:v>
                </c:pt>
              </c:numCache>
            </c:numRef>
          </c:cat>
          <c:val>
            <c:numRef>
              <c:f>'Five Year'!$B$5:$F$5</c:f>
              <c:numCache>
                <c:formatCode>General</c:formatCode>
                <c:ptCount val="5"/>
                <c:pt idx="0">
                  <c:v>53</c:v>
                </c:pt>
                <c:pt idx="1">
                  <c:v>52</c:v>
                </c:pt>
                <c:pt idx="2">
                  <c:v>32</c:v>
                </c:pt>
                <c:pt idx="3">
                  <c:v>76</c:v>
                </c:pt>
                <c:pt idx="4">
                  <c:v>75</c:v>
                </c:pt>
              </c:numCache>
            </c:numRef>
          </c:val>
          <c:extLst>
            <c:ext xmlns:c16="http://schemas.microsoft.com/office/drawing/2014/chart" uri="{C3380CC4-5D6E-409C-BE32-E72D297353CC}">
              <c16:uniqueId val="{00000001-AB0F-41FC-90F0-8A283A41369F}"/>
            </c:ext>
          </c:extLst>
        </c:ser>
        <c:ser>
          <c:idx val="2"/>
          <c:order val="2"/>
          <c:tx>
            <c:strRef>
              <c:f>'Five Year'!$A$6</c:f>
              <c:strCache>
                <c:ptCount val="1"/>
                <c:pt idx="0">
                  <c:v>Sustained</c:v>
                </c:pt>
              </c:strCache>
            </c:strRef>
          </c:tx>
          <c:spPr>
            <a:solidFill>
              <a:srgbClr val="C00000"/>
            </a:solidFill>
            <a:ln>
              <a:solidFill>
                <a:schemeClr val="tx1"/>
              </a:solidFill>
            </a:ln>
            <a:effectLst/>
            <a:scene3d>
              <a:camera prst="orthographicFront"/>
              <a:lightRig rig="threePt" dir="t"/>
            </a:scene3d>
            <a:sp3d>
              <a:bevelT/>
            </a:sp3d>
          </c:spPr>
          <c:invertIfNegative val="0"/>
          <c:cat>
            <c:numRef>
              <c:f>'Five Year'!$B$3:$F$3</c:f>
              <c:numCache>
                <c:formatCode>General</c:formatCode>
                <c:ptCount val="5"/>
                <c:pt idx="0">
                  <c:v>2016</c:v>
                </c:pt>
                <c:pt idx="1">
                  <c:v>2017</c:v>
                </c:pt>
                <c:pt idx="2">
                  <c:v>2018</c:v>
                </c:pt>
                <c:pt idx="3">
                  <c:v>2019</c:v>
                </c:pt>
                <c:pt idx="4">
                  <c:v>2020</c:v>
                </c:pt>
              </c:numCache>
            </c:numRef>
          </c:cat>
          <c:val>
            <c:numRef>
              <c:f>'Five Year'!$B$6:$F$6</c:f>
              <c:numCache>
                <c:formatCode>General</c:formatCode>
                <c:ptCount val="5"/>
                <c:pt idx="0">
                  <c:v>16</c:v>
                </c:pt>
                <c:pt idx="1">
                  <c:v>30</c:v>
                </c:pt>
                <c:pt idx="2">
                  <c:v>28</c:v>
                </c:pt>
                <c:pt idx="3">
                  <c:v>75</c:v>
                </c:pt>
                <c:pt idx="4">
                  <c:v>79</c:v>
                </c:pt>
              </c:numCache>
            </c:numRef>
          </c:val>
          <c:extLst>
            <c:ext xmlns:c16="http://schemas.microsoft.com/office/drawing/2014/chart" uri="{C3380CC4-5D6E-409C-BE32-E72D297353CC}">
              <c16:uniqueId val="{00000002-AB0F-41FC-90F0-8A283A41369F}"/>
            </c:ext>
          </c:extLst>
        </c:ser>
        <c:ser>
          <c:idx val="3"/>
          <c:order val="3"/>
          <c:tx>
            <c:strRef>
              <c:f>'Five Year'!$A$7</c:f>
              <c:strCache>
                <c:ptCount val="1"/>
                <c:pt idx="0">
                  <c:v>Unfounded</c:v>
                </c:pt>
              </c:strCache>
            </c:strRef>
          </c:tx>
          <c:spPr>
            <a:solidFill>
              <a:schemeClr val="accent5"/>
            </a:solidFill>
            <a:ln>
              <a:solidFill>
                <a:schemeClr val="tx1"/>
              </a:solidFill>
            </a:ln>
            <a:effectLst/>
            <a:scene3d>
              <a:camera prst="orthographicFront"/>
              <a:lightRig rig="threePt" dir="t"/>
            </a:scene3d>
            <a:sp3d>
              <a:bevelT/>
            </a:sp3d>
          </c:spPr>
          <c:invertIfNegative val="0"/>
          <c:cat>
            <c:numRef>
              <c:f>'Five Year'!$B$3:$F$3</c:f>
              <c:numCache>
                <c:formatCode>General</c:formatCode>
                <c:ptCount val="5"/>
                <c:pt idx="0">
                  <c:v>2016</c:v>
                </c:pt>
                <c:pt idx="1">
                  <c:v>2017</c:v>
                </c:pt>
                <c:pt idx="2">
                  <c:v>2018</c:v>
                </c:pt>
                <c:pt idx="3">
                  <c:v>2019</c:v>
                </c:pt>
                <c:pt idx="4">
                  <c:v>2020</c:v>
                </c:pt>
              </c:numCache>
            </c:numRef>
          </c:cat>
          <c:val>
            <c:numRef>
              <c:f>'Five Year'!$B$7:$F$7</c:f>
              <c:numCache>
                <c:formatCode>General</c:formatCode>
                <c:ptCount val="5"/>
                <c:pt idx="0">
                  <c:v>37</c:v>
                </c:pt>
                <c:pt idx="1">
                  <c:v>47</c:v>
                </c:pt>
                <c:pt idx="2">
                  <c:v>32</c:v>
                </c:pt>
                <c:pt idx="3">
                  <c:v>71</c:v>
                </c:pt>
                <c:pt idx="4">
                  <c:v>48</c:v>
                </c:pt>
              </c:numCache>
            </c:numRef>
          </c:val>
          <c:extLst>
            <c:ext xmlns:c16="http://schemas.microsoft.com/office/drawing/2014/chart" uri="{C3380CC4-5D6E-409C-BE32-E72D297353CC}">
              <c16:uniqueId val="{00000003-AB0F-41FC-90F0-8A283A41369F}"/>
            </c:ext>
          </c:extLst>
        </c:ser>
        <c:ser>
          <c:idx val="4"/>
          <c:order val="4"/>
          <c:tx>
            <c:strRef>
              <c:f>'Five Year'!$A$8</c:f>
              <c:strCache>
                <c:ptCount val="1"/>
                <c:pt idx="0">
                  <c:v>Pending</c:v>
                </c:pt>
              </c:strCache>
            </c:strRef>
          </c:tx>
          <c:spPr>
            <a:solidFill>
              <a:schemeClr val="bg1">
                <a:lumMod val="65000"/>
              </a:schemeClr>
            </a:solidFill>
            <a:ln>
              <a:solidFill>
                <a:schemeClr val="tx1"/>
              </a:solidFill>
            </a:ln>
            <a:effectLst/>
            <a:scene3d>
              <a:camera prst="orthographicFront"/>
              <a:lightRig rig="threePt" dir="t"/>
            </a:scene3d>
            <a:sp3d>
              <a:bevelT/>
            </a:sp3d>
          </c:spPr>
          <c:invertIfNegative val="0"/>
          <c:cat>
            <c:numRef>
              <c:f>'Five Year'!$B$3:$F$3</c:f>
              <c:numCache>
                <c:formatCode>General</c:formatCode>
                <c:ptCount val="5"/>
                <c:pt idx="0">
                  <c:v>2016</c:v>
                </c:pt>
                <c:pt idx="1">
                  <c:v>2017</c:v>
                </c:pt>
                <c:pt idx="2">
                  <c:v>2018</c:v>
                </c:pt>
                <c:pt idx="3">
                  <c:v>2019</c:v>
                </c:pt>
                <c:pt idx="4">
                  <c:v>2020</c:v>
                </c:pt>
              </c:numCache>
            </c:numRef>
          </c:cat>
          <c:val>
            <c:numRef>
              <c:f>'Five Year'!$B$8:$F$8</c:f>
              <c:numCache>
                <c:formatCode>General</c:formatCode>
                <c:ptCount val="5"/>
                <c:pt idx="0">
                  <c:v>0</c:v>
                </c:pt>
                <c:pt idx="1">
                  <c:v>19</c:v>
                </c:pt>
                <c:pt idx="2">
                  <c:v>0</c:v>
                </c:pt>
                <c:pt idx="3">
                  <c:v>0</c:v>
                </c:pt>
                <c:pt idx="4">
                  <c:v>0</c:v>
                </c:pt>
              </c:numCache>
            </c:numRef>
          </c:val>
          <c:extLst>
            <c:ext xmlns:c16="http://schemas.microsoft.com/office/drawing/2014/chart" uri="{C3380CC4-5D6E-409C-BE32-E72D297353CC}">
              <c16:uniqueId val="{00000004-AB0F-41FC-90F0-8A283A41369F}"/>
            </c:ext>
          </c:extLst>
        </c:ser>
        <c:dLbls>
          <c:showLegendKey val="0"/>
          <c:showVal val="0"/>
          <c:showCatName val="0"/>
          <c:showSerName val="0"/>
          <c:showPercent val="0"/>
          <c:showBubbleSize val="0"/>
        </c:dLbls>
        <c:gapWidth val="219"/>
        <c:overlap val="-27"/>
        <c:axId val="595678248"/>
        <c:axId val="595678576"/>
      </c:barChart>
      <c:catAx>
        <c:axId val="595678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5678576"/>
        <c:crosses val="autoZero"/>
        <c:auto val="1"/>
        <c:lblAlgn val="ctr"/>
        <c:lblOffset val="100"/>
        <c:noMultiLvlLbl val="0"/>
      </c:catAx>
      <c:valAx>
        <c:axId val="595678576"/>
        <c:scaling>
          <c:orientation val="minMax"/>
          <c:max val="17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595678248"/>
        <c:crosses val="autoZero"/>
        <c:crossBetween val="between"/>
      </c:valAx>
      <c:dTable>
        <c:showHorzBorder val="0"/>
        <c:showVertBorder val="1"/>
        <c:showOutline val="0"/>
        <c:showKeys val="1"/>
        <c:spPr>
          <a:noFill/>
          <a:ln w="9525" cap="flat" cmpd="sng" algn="ctr">
            <a:solidFill>
              <a:schemeClr val="bg1">
                <a:lumMod val="6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Districts!$B$3</c:f>
              <c:strCache>
                <c:ptCount val="1"/>
              </c:strCache>
            </c:strRef>
          </c:tx>
          <c:spPr>
            <a:solidFill>
              <a:schemeClr val="accent1"/>
            </a:solidFill>
            <a:ln>
              <a:solidFill>
                <a:schemeClr val="tx1"/>
              </a:solidFill>
            </a:ln>
            <a:effectLst/>
            <a:scene3d>
              <a:camera prst="orthographicFront"/>
              <a:lightRig rig="threePt" dir="t"/>
            </a:scene3d>
            <a:sp3d>
              <a:bevelT/>
            </a:sp3d>
          </c:spPr>
          <c:invertIfNegative val="0"/>
          <c:dPt>
            <c:idx val="0"/>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1-C3A4-451D-9D47-61879CCE4541}"/>
              </c:ext>
            </c:extLst>
          </c:dPt>
          <c:dPt>
            <c:idx val="1"/>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3-C3A4-451D-9D47-61879CCE4541}"/>
              </c:ext>
            </c:extLst>
          </c:dPt>
          <c:dPt>
            <c:idx val="2"/>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C3A4-451D-9D47-61879CCE4541}"/>
              </c:ext>
            </c:extLst>
          </c:dPt>
          <c:dPt>
            <c:idx val="3"/>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7-C3A4-451D-9D47-61879CCE4541}"/>
              </c:ext>
            </c:extLst>
          </c:dPt>
          <c:dPt>
            <c:idx val="4"/>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9-C3A4-451D-9D47-61879CCE4541}"/>
              </c:ext>
            </c:extLst>
          </c:dPt>
          <c:dPt>
            <c:idx val="5"/>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B-C3A4-451D-9D47-61879CCE4541}"/>
              </c:ext>
            </c:extLst>
          </c:dPt>
          <c:dPt>
            <c:idx val="6"/>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D-C3A4-451D-9D47-61879CCE4541}"/>
              </c:ext>
            </c:extLst>
          </c:dPt>
          <c:cat>
            <c:strRef>
              <c:f>Districts!$A$4:$A$10</c:f>
              <c:strCache>
                <c:ptCount val="7"/>
                <c:pt idx="0">
                  <c:v>CBS/CBD</c:v>
                </c:pt>
                <c:pt idx="1">
                  <c:v>D1</c:v>
                </c:pt>
                <c:pt idx="2">
                  <c:v>D2</c:v>
                </c:pt>
                <c:pt idx="3">
                  <c:v>D3</c:v>
                </c:pt>
                <c:pt idx="4">
                  <c:v>D4</c:v>
                </c:pt>
                <c:pt idx="5">
                  <c:v>D5</c:v>
                </c:pt>
                <c:pt idx="6">
                  <c:v>Other</c:v>
                </c:pt>
              </c:strCache>
            </c:strRef>
          </c:cat>
          <c:val>
            <c:numRef>
              <c:f>Districts!$B$4:$B$10</c:f>
              <c:numCache>
                <c:formatCode>General</c:formatCode>
                <c:ptCount val="7"/>
                <c:pt idx="0">
                  <c:v>17</c:v>
                </c:pt>
                <c:pt idx="1">
                  <c:v>40</c:v>
                </c:pt>
                <c:pt idx="2">
                  <c:v>34</c:v>
                </c:pt>
                <c:pt idx="3">
                  <c:v>60</c:v>
                </c:pt>
                <c:pt idx="4">
                  <c:v>40</c:v>
                </c:pt>
                <c:pt idx="5">
                  <c:v>46</c:v>
                </c:pt>
                <c:pt idx="6">
                  <c:v>12</c:v>
                </c:pt>
              </c:numCache>
            </c:numRef>
          </c:val>
          <c:extLst>
            <c:ext xmlns:c16="http://schemas.microsoft.com/office/drawing/2014/chart" uri="{C3380CC4-5D6E-409C-BE32-E72D297353CC}">
              <c16:uniqueId val="{0000000E-C3A4-451D-9D47-61879CCE4541}"/>
            </c:ext>
          </c:extLst>
        </c:ser>
        <c:dLbls>
          <c:showLegendKey val="0"/>
          <c:showVal val="0"/>
          <c:showCatName val="0"/>
          <c:showSerName val="0"/>
          <c:showPercent val="0"/>
          <c:showBubbleSize val="0"/>
        </c:dLbls>
        <c:gapWidth val="100"/>
        <c:axId val="744891808"/>
        <c:axId val="744889840"/>
      </c:barChart>
      <c:catAx>
        <c:axId val="74489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744889840"/>
        <c:crosses val="autoZero"/>
        <c:auto val="1"/>
        <c:lblAlgn val="ctr"/>
        <c:lblOffset val="100"/>
        <c:noMultiLvlLbl val="0"/>
      </c:catAx>
      <c:valAx>
        <c:axId val="74488984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744891808"/>
        <c:crosses val="autoZero"/>
        <c:crossBetween val="between"/>
      </c:valAx>
      <c:dTable>
        <c:showHorzBorder val="0"/>
        <c:showVertBorder val="1"/>
        <c:showOutline val="0"/>
        <c:showKeys val="0"/>
        <c:spPr>
          <a:noFill/>
          <a:ln w="9525" cap="flat" cmpd="sng" algn="ctr">
            <a:solidFill>
              <a:schemeClr val="bg1">
                <a:lumMod val="65000"/>
              </a:schemeClr>
            </a:solidFill>
            <a:round/>
          </a:ln>
          <a:effectLst/>
        </c:spPr>
        <c:txPr>
          <a:bodyPr rot="0" spcFirstLastPara="1" vertOverflow="ellipsis" vert="horz" wrap="square" anchor="ctr" anchorCtr="1"/>
          <a:lstStyle/>
          <a:p>
            <a:pPr rtl="0">
              <a:defRPr sz="1200" b="1" i="0" u="none" strike="noStrike" kern="1200" baseline="0">
                <a:solidFill>
                  <a:schemeClr val="tx1"/>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Demographics!$AF$43</c:f>
              <c:strCache>
                <c:ptCount val="1"/>
                <c:pt idx="0">
                  <c:v>Number</c:v>
                </c:pt>
              </c:strCache>
            </c:strRef>
          </c:tx>
          <c:spPr>
            <a:solidFill>
              <a:schemeClr val="accent1"/>
            </a:solidFill>
            <a:ln>
              <a:solidFill>
                <a:schemeClr val="tx1"/>
              </a:solidFill>
            </a:ln>
            <a:effectLst/>
            <a:scene3d>
              <a:camera prst="orthographicFront"/>
              <a:lightRig rig="threePt" dir="t"/>
            </a:scene3d>
            <a:sp3d>
              <a:bevelT/>
            </a:sp3d>
          </c:spPr>
          <c:invertIfNegative val="0"/>
          <c:dPt>
            <c:idx val="0"/>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1-F701-42D8-A235-6CD305818E42}"/>
              </c:ext>
            </c:extLst>
          </c:dPt>
          <c:dPt>
            <c:idx val="1"/>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3-F701-42D8-A235-6CD305818E42}"/>
              </c:ext>
            </c:extLst>
          </c:dPt>
          <c:dPt>
            <c:idx val="2"/>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F701-42D8-A235-6CD305818E42}"/>
              </c:ext>
            </c:extLst>
          </c:dPt>
          <c:dPt>
            <c:idx val="3"/>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7-F701-42D8-A235-6CD305818E42}"/>
              </c:ext>
            </c:extLst>
          </c:dPt>
          <c:dPt>
            <c:idx val="4"/>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9-F701-42D8-A235-6CD305818E42}"/>
              </c:ext>
            </c:extLst>
          </c:dPt>
          <c:dPt>
            <c:idx val="5"/>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B-F701-42D8-A235-6CD305818E42}"/>
              </c:ext>
            </c:extLst>
          </c:dPt>
          <c:dPt>
            <c:idx val="6"/>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D-F701-42D8-A235-6CD305818E42}"/>
              </c:ext>
            </c:extLst>
          </c:dPt>
          <c:dPt>
            <c:idx val="7"/>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F-F701-42D8-A235-6CD305818E42}"/>
              </c:ext>
            </c:extLst>
          </c:dPt>
          <c:dPt>
            <c:idx val="8"/>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1-F701-42D8-A235-6CD305818E42}"/>
              </c:ext>
            </c:extLst>
          </c:dPt>
          <c:dPt>
            <c:idx val="9"/>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3-F701-42D8-A235-6CD305818E42}"/>
              </c:ext>
            </c:extLst>
          </c:dPt>
          <c:dPt>
            <c:idx val="10"/>
            <c:invertIfNegative val="0"/>
            <c:bubble3D val="0"/>
            <c:spPr>
              <a:solidFill>
                <a:schemeClr val="accent4">
                  <a:alpha val="99000"/>
                </a:schemeClr>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5-F701-42D8-A235-6CD305818E42}"/>
              </c:ext>
            </c:extLst>
          </c:dPt>
          <c:dPt>
            <c:idx val="11"/>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7-F701-42D8-A235-6CD305818E42}"/>
              </c:ext>
            </c:extLst>
          </c:dPt>
          <c:dPt>
            <c:idx val="12"/>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9-F701-42D8-A235-6CD305818E42}"/>
              </c:ext>
            </c:extLst>
          </c:dPt>
          <c:dPt>
            <c:idx val="13"/>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B-F701-42D8-A235-6CD305818E42}"/>
              </c:ext>
            </c:extLst>
          </c:dPt>
          <c:dPt>
            <c:idx val="14"/>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D-F701-42D8-A235-6CD305818E42}"/>
              </c:ext>
            </c:extLst>
          </c:dPt>
          <c:dPt>
            <c:idx val="15"/>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F-F701-42D8-A235-6CD305818E42}"/>
              </c:ext>
            </c:extLst>
          </c:dPt>
          <c:dPt>
            <c:idx val="16"/>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21-F701-42D8-A235-6CD305818E42}"/>
              </c:ext>
            </c:extLst>
          </c:dPt>
          <c:cat>
            <c:strRef>
              <c:f>Demographics!$AE$44:$AE$60</c:f>
              <c:strCache>
                <c:ptCount val="17"/>
                <c:pt idx="0">
                  <c:v>Female</c:v>
                </c:pt>
                <c:pt idx="1">
                  <c:v>Male</c:v>
                </c:pt>
                <c:pt idx="2">
                  <c:v>Unk</c:v>
                </c:pt>
                <c:pt idx="3">
                  <c:v>African Amer- ican</c:v>
                </c:pt>
                <c:pt idx="4">
                  <c:v>Asian</c:v>
                </c:pt>
                <c:pt idx="5">
                  <c:v>Cauca- sian</c:v>
                </c:pt>
                <c:pt idx="6">
                  <c:v>Hispan- ic</c:v>
                </c:pt>
                <c:pt idx="7">
                  <c:v>Other</c:v>
                </c:pt>
                <c:pt idx="8">
                  <c:v>Unk</c:v>
                </c:pt>
                <c:pt idx="9">
                  <c:v>Under 18</c:v>
                </c:pt>
                <c:pt idx="10">
                  <c:v>18-24</c:v>
                </c:pt>
                <c:pt idx="11">
                  <c:v>25-34</c:v>
                </c:pt>
                <c:pt idx="12">
                  <c:v>35-44</c:v>
                </c:pt>
                <c:pt idx="13">
                  <c:v>45-54</c:v>
                </c:pt>
                <c:pt idx="14">
                  <c:v>55-64</c:v>
                </c:pt>
                <c:pt idx="15">
                  <c:v>65+</c:v>
                </c:pt>
                <c:pt idx="16">
                  <c:v>Unk</c:v>
                </c:pt>
              </c:strCache>
            </c:strRef>
          </c:cat>
          <c:val>
            <c:numRef>
              <c:f>Demographics!$AF$44:$AF$60</c:f>
              <c:numCache>
                <c:formatCode>General</c:formatCode>
                <c:ptCount val="17"/>
                <c:pt idx="0">
                  <c:v>130</c:v>
                </c:pt>
                <c:pt idx="1">
                  <c:v>129</c:v>
                </c:pt>
                <c:pt idx="2">
                  <c:v>6</c:v>
                </c:pt>
                <c:pt idx="3">
                  <c:v>152</c:v>
                </c:pt>
                <c:pt idx="4">
                  <c:v>3</c:v>
                </c:pt>
                <c:pt idx="5">
                  <c:v>70</c:v>
                </c:pt>
                <c:pt idx="6">
                  <c:v>2</c:v>
                </c:pt>
                <c:pt idx="7">
                  <c:v>8</c:v>
                </c:pt>
                <c:pt idx="8">
                  <c:v>30</c:v>
                </c:pt>
                <c:pt idx="9">
                  <c:v>6</c:v>
                </c:pt>
                <c:pt idx="10">
                  <c:v>14</c:v>
                </c:pt>
                <c:pt idx="11">
                  <c:v>50</c:v>
                </c:pt>
                <c:pt idx="12">
                  <c:v>66</c:v>
                </c:pt>
                <c:pt idx="13">
                  <c:v>33</c:v>
                </c:pt>
                <c:pt idx="14">
                  <c:v>29</c:v>
                </c:pt>
                <c:pt idx="15">
                  <c:v>14</c:v>
                </c:pt>
                <c:pt idx="16">
                  <c:v>53</c:v>
                </c:pt>
              </c:numCache>
            </c:numRef>
          </c:val>
          <c:extLst>
            <c:ext xmlns:c16="http://schemas.microsoft.com/office/drawing/2014/chart" uri="{C3380CC4-5D6E-409C-BE32-E72D297353CC}">
              <c16:uniqueId val="{00000022-F701-42D8-A235-6CD305818E42}"/>
            </c:ext>
          </c:extLst>
        </c:ser>
        <c:ser>
          <c:idx val="1"/>
          <c:order val="1"/>
          <c:tx>
            <c:strRef>
              <c:f>Demographics!$AG$43</c:f>
              <c:strCache>
                <c:ptCount val="1"/>
                <c:pt idx="0">
                  <c:v>Percentage</c:v>
                </c:pt>
              </c:strCache>
            </c:strRef>
          </c:tx>
          <c:spPr>
            <a:noFill/>
            <a:ln>
              <a:noFill/>
            </a:ln>
            <a:effectLst/>
          </c:spPr>
          <c:invertIfNegative val="0"/>
          <c:cat>
            <c:strRef>
              <c:f>Demographics!$AE$44:$AE$60</c:f>
              <c:strCache>
                <c:ptCount val="17"/>
                <c:pt idx="0">
                  <c:v>Female</c:v>
                </c:pt>
                <c:pt idx="1">
                  <c:v>Male</c:v>
                </c:pt>
                <c:pt idx="2">
                  <c:v>Unk</c:v>
                </c:pt>
                <c:pt idx="3">
                  <c:v>African Amer- ican</c:v>
                </c:pt>
                <c:pt idx="4">
                  <c:v>Asian</c:v>
                </c:pt>
                <c:pt idx="5">
                  <c:v>Cauca- sian</c:v>
                </c:pt>
                <c:pt idx="6">
                  <c:v>Hispan- ic</c:v>
                </c:pt>
                <c:pt idx="7">
                  <c:v>Other</c:v>
                </c:pt>
                <c:pt idx="8">
                  <c:v>Unk</c:v>
                </c:pt>
                <c:pt idx="9">
                  <c:v>Under 18</c:v>
                </c:pt>
                <c:pt idx="10">
                  <c:v>18-24</c:v>
                </c:pt>
                <c:pt idx="11">
                  <c:v>25-34</c:v>
                </c:pt>
                <c:pt idx="12">
                  <c:v>35-44</c:v>
                </c:pt>
                <c:pt idx="13">
                  <c:v>45-54</c:v>
                </c:pt>
                <c:pt idx="14">
                  <c:v>55-64</c:v>
                </c:pt>
                <c:pt idx="15">
                  <c:v>65+</c:v>
                </c:pt>
                <c:pt idx="16">
                  <c:v>Unk</c:v>
                </c:pt>
              </c:strCache>
            </c:strRef>
          </c:cat>
          <c:val>
            <c:numRef>
              <c:f>Demographics!$AG$44:$AG$60</c:f>
              <c:numCache>
                <c:formatCode>0.0%</c:formatCode>
                <c:ptCount val="17"/>
                <c:pt idx="0">
                  <c:v>0.49056603773584906</c:v>
                </c:pt>
                <c:pt idx="1">
                  <c:v>0.48679245283018868</c:v>
                </c:pt>
                <c:pt idx="2">
                  <c:v>2.2641509433962263E-2</c:v>
                </c:pt>
                <c:pt idx="3">
                  <c:v>0.57358490566037734</c:v>
                </c:pt>
                <c:pt idx="4">
                  <c:v>1.1320754716981131E-2</c:v>
                </c:pt>
                <c:pt idx="5">
                  <c:v>0.26415094339622641</c:v>
                </c:pt>
                <c:pt idx="6">
                  <c:v>7.5471698113207548E-3</c:v>
                </c:pt>
                <c:pt idx="7">
                  <c:v>3.0188679245283019E-2</c:v>
                </c:pt>
                <c:pt idx="8">
                  <c:v>0.11320754716981132</c:v>
                </c:pt>
                <c:pt idx="9">
                  <c:v>2.2641509433962263E-2</c:v>
                </c:pt>
                <c:pt idx="10">
                  <c:v>5.2830188679245285E-2</c:v>
                </c:pt>
                <c:pt idx="11">
                  <c:v>0.18867924528301888</c:v>
                </c:pt>
                <c:pt idx="12">
                  <c:v>0.24905660377358491</c:v>
                </c:pt>
                <c:pt idx="13">
                  <c:v>0.12452830188679245</c:v>
                </c:pt>
                <c:pt idx="14">
                  <c:v>0.10943396226415095</c:v>
                </c:pt>
                <c:pt idx="15">
                  <c:v>5.2830188679245285E-2</c:v>
                </c:pt>
                <c:pt idx="16">
                  <c:v>0.2</c:v>
                </c:pt>
              </c:numCache>
            </c:numRef>
          </c:val>
          <c:extLst>
            <c:ext xmlns:c16="http://schemas.microsoft.com/office/drawing/2014/chart" uri="{C3380CC4-5D6E-409C-BE32-E72D297353CC}">
              <c16:uniqueId val="{00000023-F701-42D8-A235-6CD305818E42}"/>
            </c:ext>
          </c:extLst>
        </c:ser>
        <c:dLbls>
          <c:showLegendKey val="0"/>
          <c:showVal val="0"/>
          <c:showCatName val="0"/>
          <c:showSerName val="0"/>
          <c:showPercent val="0"/>
          <c:showBubbleSize val="0"/>
        </c:dLbls>
        <c:gapWidth val="25"/>
        <c:overlap val="100"/>
        <c:axId val="701531760"/>
        <c:axId val="701532088"/>
      </c:barChart>
      <c:catAx>
        <c:axId val="701531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1532088"/>
        <c:crosses val="autoZero"/>
        <c:auto val="1"/>
        <c:lblAlgn val="ctr"/>
        <c:lblOffset val="100"/>
        <c:noMultiLvlLbl val="0"/>
      </c:catAx>
      <c:valAx>
        <c:axId val="701532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701531760"/>
        <c:crosses val="autoZero"/>
        <c:crossBetween val="between"/>
      </c:valAx>
      <c:dTable>
        <c:showHorzBorder val="1"/>
        <c:showVertBorder val="1"/>
        <c:showOutline val="1"/>
        <c:showKeys val="0"/>
        <c:spPr>
          <a:noFill/>
          <a:ln w="9525" cap="flat" cmpd="sng" algn="ctr">
            <a:solidFill>
              <a:schemeClr val="bg1">
                <a:lumMod val="7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Demographics!$AB$67</c:f>
              <c:strCache>
                <c:ptCount val="1"/>
                <c:pt idx="0">
                  <c:v>Number</c:v>
                </c:pt>
              </c:strCache>
            </c:strRef>
          </c:tx>
          <c:spPr>
            <a:solidFill>
              <a:schemeClr val="accent1"/>
            </a:solidFill>
            <a:ln>
              <a:solidFill>
                <a:schemeClr val="tx1"/>
              </a:solidFill>
            </a:ln>
            <a:effectLst/>
            <a:scene3d>
              <a:camera prst="orthographicFront"/>
              <a:lightRig rig="threePt" dir="t"/>
            </a:scene3d>
            <a:sp3d>
              <a:bevelT/>
            </a:sp3d>
          </c:spPr>
          <c:invertIfNegative val="0"/>
          <c:dPt>
            <c:idx val="0"/>
            <c:invertIfNegative val="0"/>
            <c:bubble3D val="0"/>
            <c:spPr>
              <a:solidFill>
                <a:srgbClr val="092C73"/>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1-BE81-4D7F-8D8A-ADE022FEDBFD}"/>
              </c:ext>
            </c:extLst>
          </c:dPt>
          <c:dPt>
            <c:idx val="1"/>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3-BE81-4D7F-8D8A-ADE022FEDBFD}"/>
              </c:ext>
            </c:extLst>
          </c:dPt>
          <c:dPt>
            <c:idx val="2"/>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BE81-4D7F-8D8A-ADE022FEDBFD}"/>
              </c:ext>
            </c:extLst>
          </c:dPt>
          <c:dPt>
            <c:idx val="3"/>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7-BE81-4D7F-8D8A-ADE022FEDBFD}"/>
              </c:ext>
            </c:extLst>
          </c:dPt>
          <c:dPt>
            <c:idx val="4"/>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9-BE81-4D7F-8D8A-ADE022FEDBFD}"/>
              </c:ext>
            </c:extLst>
          </c:dPt>
          <c:dPt>
            <c:idx val="5"/>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B-BE81-4D7F-8D8A-ADE022FEDBFD}"/>
              </c:ext>
            </c:extLst>
          </c:dPt>
          <c:dPt>
            <c:idx val="6"/>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D-BE81-4D7F-8D8A-ADE022FEDBFD}"/>
              </c:ext>
            </c:extLst>
          </c:dPt>
          <c:dPt>
            <c:idx val="7"/>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F-BE81-4D7F-8D8A-ADE022FEDBFD}"/>
              </c:ext>
            </c:extLst>
          </c:dPt>
          <c:dPt>
            <c:idx val="8"/>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1-BE81-4D7F-8D8A-ADE022FEDBFD}"/>
              </c:ext>
            </c:extLst>
          </c:dPt>
          <c:dPt>
            <c:idx val="9"/>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3-BE81-4D7F-8D8A-ADE022FEDBFD}"/>
              </c:ext>
            </c:extLst>
          </c:dPt>
          <c:dPt>
            <c:idx val="10"/>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5-BE81-4D7F-8D8A-ADE022FEDBFD}"/>
              </c:ext>
            </c:extLst>
          </c:dPt>
          <c:dPt>
            <c:idx val="11"/>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7-BE81-4D7F-8D8A-ADE022FEDBFD}"/>
              </c:ext>
            </c:extLst>
          </c:dPt>
          <c:dPt>
            <c:idx val="12"/>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9-BE81-4D7F-8D8A-ADE022FEDBFD}"/>
              </c:ext>
            </c:extLst>
          </c:dPt>
          <c:dPt>
            <c:idx val="13"/>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B-BE81-4D7F-8D8A-ADE022FEDBFD}"/>
              </c:ext>
            </c:extLst>
          </c:dPt>
          <c:dPt>
            <c:idx val="14"/>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D-BE81-4D7F-8D8A-ADE022FEDBFD}"/>
              </c:ext>
            </c:extLst>
          </c:dPt>
          <c:dPt>
            <c:idx val="15"/>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F-BE81-4D7F-8D8A-ADE022FEDBFD}"/>
              </c:ext>
            </c:extLst>
          </c:dPt>
          <c:cat>
            <c:strRef>
              <c:f>Demographics!$AA$68:$AA$83</c:f>
              <c:strCache>
                <c:ptCount val="16"/>
                <c:pt idx="0">
                  <c:v>Female</c:v>
                </c:pt>
                <c:pt idx="1">
                  <c:v>Male</c:v>
                </c:pt>
                <c:pt idx="2">
                  <c:v>Unk </c:v>
                </c:pt>
                <c:pt idx="3">
                  <c:v>African Amer- ican</c:v>
                </c:pt>
                <c:pt idx="4">
                  <c:v>Asian</c:v>
                </c:pt>
                <c:pt idx="5">
                  <c:v>Cauca- sian</c:v>
                </c:pt>
                <c:pt idx="6">
                  <c:v>Hispan- ic</c:v>
                </c:pt>
                <c:pt idx="7">
                  <c:v>2+</c:v>
                </c:pt>
                <c:pt idx="8">
                  <c:v>Unk </c:v>
                </c:pt>
                <c:pt idx="9">
                  <c:v>18-24</c:v>
                </c:pt>
                <c:pt idx="10">
                  <c:v>25-34</c:v>
                </c:pt>
                <c:pt idx="11">
                  <c:v>35-44</c:v>
                </c:pt>
                <c:pt idx="12">
                  <c:v>45-54</c:v>
                </c:pt>
                <c:pt idx="13">
                  <c:v>55-64</c:v>
                </c:pt>
                <c:pt idx="14">
                  <c:v>65+</c:v>
                </c:pt>
                <c:pt idx="15">
                  <c:v>Unk </c:v>
                </c:pt>
              </c:strCache>
            </c:strRef>
          </c:cat>
          <c:val>
            <c:numRef>
              <c:f>Demographics!$AB$68:$AB$83</c:f>
              <c:numCache>
                <c:formatCode>General</c:formatCode>
                <c:ptCount val="16"/>
                <c:pt idx="0">
                  <c:v>62</c:v>
                </c:pt>
                <c:pt idx="1">
                  <c:v>249</c:v>
                </c:pt>
                <c:pt idx="2">
                  <c:v>7</c:v>
                </c:pt>
                <c:pt idx="3">
                  <c:v>77</c:v>
                </c:pt>
                <c:pt idx="4">
                  <c:v>3</c:v>
                </c:pt>
                <c:pt idx="5">
                  <c:v>225</c:v>
                </c:pt>
                <c:pt idx="6">
                  <c:v>2</c:v>
                </c:pt>
                <c:pt idx="7">
                  <c:v>3</c:v>
                </c:pt>
                <c:pt idx="8">
                  <c:v>8</c:v>
                </c:pt>
                <c:pt idx="9">
                  <c:v>7</c:v>
                </c:pt>
                <c:pt idx="10">
                  <c:v>64</c:v>
                </c:pt>
                <c:pt idx="11">
                  <c:v>92</c:v>
                </c:pt>
                <c:pt idx="12">
                  <c:v>105</c:v>
                </c:pt>
                <c:pt idx="13">
                  <c:v>31</c:v>
                </c:pt>
                <c:pt idx="14">
                  <c:v>4</c:v>
                </c:pt>
                <c:pt idx="15">
                  <c:v>15</c:v>
                </c:pt>
              </c:numCache>
            </c:numRef>
          </c:val>
          <c:extLst>
            <c:ext xmlns:c16="http://schemas.microsoft.com/office/drawing/2014/chart" uri="{C3380CC4-5D6E-409C-BE32-E72D297353CC}">
              <c16:uniqueId val="{00000020-BE81-4D7F-8D8A-ADE022FEDBFD}"/>
            </c:ext>
          </c:extLst>
        </c:ser>
        <c:ser>
          <c:idx val="1"/>
          <c:order val="1"/>
          <c:tx>
            <c:strRef>
              <c:f>Demographics!$AC$67</c:f>
              <c:strCache>
                <c:ptCount val="1"/>
                <c:pt idx="0">
                  <c:v>Percentage</c:v>
                </c:pt>
              </c:strCache>
            </c:strRef>
          </c:tx>
          <c:spPr>
            <a:noFill/>
            <a:ln>
              <a:noFill/>
            </a:ln>
            <a:effectLst/>
          </c:spPr>
          <c:invertIfNegative val="0"/>
          <c:dPt>
            <c:idx val="6"/>
            <c:invertIfNegative val="0"/>
            <c:bubble3D val="0"/>
            <c:spPr>
              <a:solidFill>
                <a:schemeClr val="accent5"/>
              </a:solidFill>
              <a:ln>
                <a:noFill/>
              </a:ln>
              <a:effectLst/>
            </c:spPr>
            <c:extLst>
              <c:ext xmlns:c16="http://schemas.microsoft.com/office/drawing/2014/chart" uri="{C3380CC4-5D6E-409C-BE32-E72D297353CC}">
                <c16:uniqueId val="{00000020-BA58-4E4E-A230-756A1385B760}"/>
              </c:ext>
            </c:extLst>
          </c:dPt>
          <c:cat>
            <c:strRef>
              <c:f>Demographics!$AA$68:$AA$83</c:f>
              <c:strCache>
                <c:ptCount val="16"/>
                <c:pt idx="0">
                  <c:v>Female</c:v>
                </c:pt>
                <c:pt idx="1">
                  <c:v>Male</c:v>
                </c:pt>
                <c:pt idx="2">
                  <c:v>Unk </c:v>
                </c:pt>
                <c:pt idx="3">
                  <c:v>African Amer- ican</c:v>
                </c:pt>
                <c:pt idx="4">
                  <c:v>Asian</c:v>
                </c:pt>
                <c:pt idx="5">
                  <c:v>Cauca- sian</c:v>
                </c:pt>
                <c:pt idx="6">
                  <c:v>Hispan- ic</c:v>
                </c:pt>
                <c:pt idx="7">
                  <c:v>2+</c:v>
                </c:pt>
                <c:pt idx="8">
                  <c:v>Unk </c:v>
                </c:pt>
                <c:pt idx="9">
                  <c:v>18-24</c:v>
                </c:pt>
                <c:pt idx="10">
                  <c:v>25-34</c:v>
                </c:pt>
                <c:pt idx="11">
                  <c:v>35-44</c:v>
                </c:pt>
                <c:pt idx="12">
                  <c:v>45-54</c:v>
                </c:pt>
                <c:pt idx="13">
                  <c:v>55-64</c:v>
                </c:pt>
                <c:pt idx="14">
                  <c:v>65+</c:v>
                </c:pt>
                <c:pt idx="15">
                  <c:v>Unk </c:v>
                </c:pt>
              </c:strCache>
            </c:strRef>
          </c:cat>
          <c:val>
            <c:numRef>
              <c:f>Demographics!$AC$68:$AC$83</c:f>
              <c:numCache>
                <c:formatCode>0.0%</c:formatCode>
                <c:ptCount val="16"/>
                <c:pt idx="0">
                  <c:v>0.19496855345911951</c:v>
                </c:pt>
                <c:pt idx="1">
                  <c:v>0.78301886792452835</c:v>
                </c:pt>
                <c:pt idx="2">
                  <c:v>2.20125786163522E-2</c:v>
                </c:pt>
                <c:pt idx="3">
                  <c:v>0.24213836477987422</c:v>
                </c:pt>
                <c:pt idx="4">
                  <c:v>9.433962264150943E-3</c:v>
                </c:pt>
                <c:pt idx="5">
                  <c:v>0.70899999999999996</c:v>
                </c:pt>
                <c:pt idx="6">
                  <c:v>6.2893081761006293E-3</c:v>
                </c:pt>
                <c:pt idx="7">
                  <c:v>9.433962264150943E-3</c:v>
                </c:pt>
                <c:pt idx="8">
                  <c:v>2.5157232704402517E-2</c:v>
                </c:pt>
                <c:pt idx="9">
                  <c:v>2.20125786163522E-2</c:v>
                </c:pt>
                <c:pt idx="10">
                  <c:v>0.20125786163522014</c:v>
                </c:pt>
                <c:pt idx="11">
                  <c:v>0.28930817610062892</c:v>
                </c:pt>
                <c:pt idx="12">
                  <c:v>0.33100000000000002</c:v>
                </c:pt>
                <c:pt idx="13">
                  <c:v>9.7484276729559755E-2</c:v>
                </c:pt>
                <c:pt idx="14">
                  <c:v>1.2578616352201259E-2</c:v>
                </c:pt>
                <c:pt idx="15">
                  <c:v>4.716981132075472E-2</c:v>
                </c:pt>
              </c:numCache>
            </c:numRef>
          </c:val>
          <c:extLst>
            <c:ext xmlns:c16="http://schemas.microsoft.com/office/drawing/2014/chart" uri="{C3380CC4-5D6E-409C-BE32-E72D297353CC}">
              <c16:uniqueId val="{00000021-BE81-4D7F-8D8A-ADE022FEDBFD}"/>
            </c:ext>
          </c:extLst>
        </c:ser>
        <c:dLbls>
          <c:showLegendKey val="0"/>
          <c:showVal val="0"/>
          <c:showCatName val="0"/>
          <c:showSerName val="0"/>
          <c:showPercent val="0"/>
          <c:showBubbleSize val="0"/>
        </c:dLbls>
        <c:gapWidth val="25"/>
        <c:overlap val="100"/>
        <c:axId val="701542584"/>
        <c:axId val="701551112"/>
      </c:barChart>
      <c:catAx>
        <c:axId val="701542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ysClr val="windowText" lastClr="000000"/>
                </a:solidFill>
                <a:latin typeface="+mn-lt"/>
                <a:ea typeface="+mn-ea"/>
                <a:cs typeface="+mn-cs"/>
              </a:defRPr>
            </a:pPr>
            <a:endParaRPr lang="en-US"/>
          </a:p>
        </c:txPr>
        <c:crossAx val="701551112"/>
        <c:crosses val="autoZero"/>
        <c:auto val="1"/>
        <c:lblAlgn val="ctr"/>
        <c:lblOffset val="100"/>
        <c:noMultiLvlLbl val="0"/>
      </c:catAx>
      <c:valAx>
        <c:axId val="701551112"/>
        <c:scaling>
          <c:orientation val="minMax"/>
          <c:max val="2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701542584"/>
        <c:crosses val="autoZero"/>
        <c:crossBetween val="between"/>
      </c:valAx>
      <c:dTable>
        <c:showHorzBorder val="0"/>
        <c:showVertBorder val="1"/>
        <c:showOutline val="0"/>
        <c:showKeys val="0"/>
        <c:spPr>
          <a:noFill/>
          <a:ln w="9525" cap="flat" cmpd="sng" algn="ctr">
            <a:solidFill>
              <a:schemeClr val="bg1">
                <a:lumMod val="65000"/>
              </a:schemeClr>
            </a:solidFill>
            <a:round/>
          </a:ln>
          <a:effectLst/>
        </c:spPr>
        <c:txPr>
          <a:bodyPr rot="0" spcFirstLastPara="1" vertOverflow="ellipsis" vert="horz" wrap="square" anchor="ctr" anchorCtr="1"/>
          <a:lstStyle/>
          <a:p>
            <a:pPr rtl="0">
              <a:defRPr sz="900" b="1"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02464275298926E-2"/>
          <c:y val="6.3492063492063489E-2"/>
          <c:w val="0.88327901720618252"/>
          <c:h val="0.75609173853268341"/>
        </c:manualLayout>
      </c:layout>
      <c:barChart>
        <c:barDir val="col"/>
        <c:grouping val="clustered"/>
        <c:varyColors val="0"/>
        <c:ser>
          <c:idx val="0"/>
          <c:order val="0"/>
          <c:tx>
            <c:strRef>
              <c:f>Demographics!$R$104</c:f>
              <c:strCache>
                <c:ptCount val="1"/>
                <c:pt idx="0">
                  <c:v>Number</c:v>
                </c:pt>
              </c:strCache>
            </c:strRef>
          </c:tx>
          <c:spPr>
            <a:solidFill>
              <a:schemeClr val="accent1"/>
            </a:solidFill>
            <a:ln>
              <a:solidFill>
                <a:schemeClr val="tx1"/>
              </a:solidFill>
            </a:ln>
            <a:effectLst/>
            <a:scene3d>
              <a:camera prst="orthographicFront"/>
              <a:lightRig rig="threePt" dir="t"/>
            </a:scene3d>
            <a:sp3d>
              <a:bevelT/>
            </a:sp3d>
          </c:spPr>
          <c:invertIfNegative val="0"/>
          <c:dPt>
            <c:idx val="0"/>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1-579C-41B6-A00D-5F6CA69C8350}"/>
              </c:ext>
            </c:extLst>
          </c:dPt>
          <c:dPt>
            <c:idx val="1"/>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3-579C-41B6-A00D-5F6CA69C8350}"/>
              </c:ext>
            </c:extLst>
          </c:dPt>
          <c:dPt>
            <c:idx val="2"/>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5-579C-41B6-A00D-5F6CA69C8350}"/>
              </c:ext>
            </c:extLst>
          </c:dPt>
          <c:dPt>
            <c:idx val="3"/>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7-579C-41B6-A00D-5F6CA69C8350}"/>
              </c:ext>
            </c:extLst>
          </c:dPt>
          <c:dPt>
            <c:idx val="4"/>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9-579C-41B6-A00D-5F6CA69C8350}"/>
              </c:ext>
            </c:extLst>
          </c:dPt>
          <c:dPt>
            <c:idx val="5"/>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B-579C-41B6-A00D-5F6CA69C8350}"/>
              </c:ext>
            </c:extLst>
          </c:dPt>
          <c:dPt>
            <c:idx val="6"/>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D-579C-41B6-A00D-5F6CA69C8350}"/>
              </c:ext>
            </c:extLst>
          </c:dPt>
          <c:dPt>
            <c:idx val="7"/>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0F-579C-41B6-A00D-5F6CA69C8350}"/>
              </c:ext>
            </c:extLst>
          </c:dPt>
          <c:dPt>
            <c:idx val="9"/>
            <c:invertIfNegative val="0"/>
            <c:bubble3D val="0"/>
            <c:spPr>
              <a:solidFill>
                <a:schemeClr val="accent4"/>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1-579C-41B6-A00D-5F6CA69C8350}"/>
              </c:ext>
            </c:extLst>
          </c:dPt>
          <c:dPt>
            <c:idx val="10"/>
            <c:invertIfNegative val="0"/>
            <c:bubble3D val="0"/>
            <c:spPr>
              <a:solidFill>
                <a:srgbClr val="C0000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3-579C-41B6-A00D-5F6CA69C8350}"/>
              </c:ext>
            </c:extLst>
          </c:dPt>
          <c:dPt>
            <c:idx val="11"/>
            <c:invertIfNegative val="0"/>
            <c:bubble3D val="0"/>
            <c:spPr>
              <a:solidFill>
                <a:schemeClr val="accent5"/>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5-579C-41B6-A00D-5F6CA69C8350}"/>
              </c:ext>
            </c:extLst>
          </c:dPt>
          <c:dPt>
            <c:idx val="12"/>
            <c:invertIfNegative val="0"/>
            <c:bubble3D val="0"/>
            <c:spPr>
              <a:solidFill>
                <a:srgbClr val="002060"/>
              </a:solidFill>
              <a:ln>
                <a:solidFill>
                  <a:schemeClr val="tx1"/>
                </a:solidFill>
              </a:ln>
              <a:effectLst/>
              <a:scene3d>
                <a:camera prst="orthographicFront"/>
                <a:lightRig rig="threePt" dir="t"/>
              </a:scene3d>
              <a:sp3d>
                <a:bevelT/>
              </a:sp3d>
            </c:spPr>
            <c:extLst>
              <c:ext xmlns:c16="http://schemas.microsoft.com/office/drawing/2014/chart" uri="{C3380CC4-5D6E-409C-BE32-E72D297353CC}">
                <c16:uniqueId val="{00000017-579C-41B6-A00D-5F6CA69C8350}"/>
              </c:ext>
            </c:extLst>
          </c:dPt>
          <c:cat>
            <c:strRef>
              <c:f>Demographics!$Q$105:$Q$117</c:f>
              <c:strCache>
                <c:ptCount val="13"/>
                <c:pt idx="0">
                  <c:v>0-5</c:v>
                </c:pt>
                <c:pt idx="1">
                  <c:v>6-10</c:v>
                </c:pt>
                <c:pt idx="2">
                  <c:v>11-15</c:v>
                </c:pt>
                <c:pt idx="3">
                  <c:v>16-20</c:v>
                </c:pt>
                <c:pt idx="4">
                  <c:v>21-25</c:v>
                </c:pt>
                <c:pt idx="5">
                  <c:v>26-30</c:v>
                </c:pt>
                <c:pt idx="6">
                  <c:v>31+</c:v>
                </c:pt>
                <c:pt idx="7">
                  <c:v>Unk</c:v>
                </c:pt>
                <c:pt idx="8">
                  <c:v>Captain</c:v>
                </c:pt>
                <c:pt idx="9">
                  <c:v>Lieuten- ant</c:v>
                </c:pt>
                <c:pt idx="10">
                  <c:v>Officer</c:v>
                </c:pt>
                <c:pt idx="11">
                  <c:v>Special- ist</c:v>
                </c:pt>
                <c:pt idx="12">
                  <c:v>Sergeant</c:v>
                </c:pt>
              </c:strCache>
            </c:strRef>
          </c:cat>
          <c:val>
            <c:numRef>
              <c:f>Demographics!$R$105:$R$117</c:f>
              <c:numCache>
                <c:formatCode>General</c:formatCode>
                <c:ptCount val="13"/>
                <c:pt idx="0">
                  <c:v>94</c:v>
                </c:pt>
                <c:pt idx="1">
                  <c:v>22</c:v>
                </c:pt>
                <c:pt idx="2">
                  <c:v>41</c:v>
                </c:pt>
                <c:pt idx="3">
                  <c:v>49</c:v>
                </c:pt>
                <c:pt idx="4">
                  <c:v>65</c:v>
                </c:pt>
                <c:pt idx="5">
                  <c:v>28</c:v>
                </c:pt>
                <c:pt idx="6">
                  <c:v>5</c:v>
                </c:pt>
                <c:pt idx="7">
                  <c:v>14</c:v>
                </c:pt>
                <c:pt idx="8">
                  <c:v>1</c:v>
                </c:pt>
                <c:pt idx="9">
                  <c:v>8</c:v>
                </c:pt>
                <c:pt idx="10">
                  <c:v>259</c:v>
                </c:pt>
                <c:pt idx="11">
                  <c:v>17</c:v>
                </c:pt>
                <c:pt idx="12">
                  <c:v>33</c:v>
                </c:pt>
              </c:numCache>
            </c:numRef>
          </c:val>
          <c:extLst>
            <c:ext xmlns:c16="http://schemas.microsoft.com/office/drawing/2014/chart" uri="{C3380CC4-5D6E-409C-BE32-E72D297353CC}">
              <c16:uniqueId val="{00000018-579C-41B6-A00D-5F6CA69C8350}"/>
            </c:ext>
          </c:extLst>
        </c:ser>
        <c:ser>
          <c:idx val="1"/>
          <c:order val="1"/>
          <c:tx>
            <c:strRef>
              <c:f>Demographics!$S$104</c:f>
              <c:strCache>
                <c:ptCount val="1"/>
                <c:pt idx="0">
                  <c:v>Percentage</c:v>
                </c:pt>
              </c:strCache>
            </c:strRef>
          </c:tx>
          <c:spPr>
            <a:noFill/>
            <a:ln>
              <a:noFill/>
            </a:ln>
            <a:effectLst/>
          </c:spPr>
          <c:invertIfNegative val="0"/>
          <c:dPt>
            <c:idx val="8"/>
            <c:invertIfNegative val="0"/>
            <c:bubble3D val="0"/>
            <c:spPr>
              <a:solidFill>
                <a:srgbClr val="092C73"/>
              </a:solidFill>
              <a:ln>
                <a:noFill/>
              </a:ln>
              <a:effectLst/>
            </c:spPr>
            <c:extLst>
              <c:ext xmlns:c16="http://schemas.microsoft.com/office/drawing/2014/chart" uri="{C3380CC4-5D6E-409C-BE32-E72D297353CC}">
                <c16:uniqueId val="{0000001A-579C-41B6-A00D-5F6CA69C8350}"/>
              </c:ext>
            </c:extLst>
          </c:dPt>
          <c:cat>
            <c:strRef>
              <c:f>Demographics!$Q$105:$Q$117</c:f>
              <c:strCache>
                <c:ptCount val="13"/>
                <c:pt idx="0">
                  <c:v>0-5</c:v>
                </c:pt>
                <c:pt idx="1">
                  <c:v>6-10</c:v>
                </c:pt>
                <c:pt idx="2">
                  <c:v>11-15</c:v>
                </c:pt>
                <c:pt idx="3">
                  <c:v>16-20</c:v>
                </c:pt>
                <c:pt idx="4">
                  <c:v>21-25</c:v>
                </c:pt>
                <c:pt idx="5">
                  <c:v>26-30</c:v>
                </c:pt>
                <c:pt idx="6">
                  <c:v>31+</c:v>
                </c:pt>
                <c:pt idx="7">
                  <c:v>Unk</c:v>
                </c:pt>
                <c:pt idx="8">
                  <c:v>Captain</c:v>
                </c:pt>
                <c:pt idx="9">
                  <c:v>Lieuten- ant</c:v>
                </c:pt>
                <c:pt idx="10">
                  <c:v>Officer</c:v>
                </c:pt>
                <c:pt idx="11">
                  <c:v>Special- ist</c:v>
                </c:pt>
                <c:pt idx="12">
                  <c:v>Sergeant</c:v>
                </c:pt>
              </c:strCache>
            </c:strRef>
          </c:cat>
          <c:val>
            <c:numRef>
              <c:f>Demographics!$S$105:$S$117</c:f>
              <c:numCache>
                <c:formatCode>0.0%</c:formatCode>
                <c:ptCount val="13"/>
                <c:pt idx="0">
                  <c:v>0.29559748427672955</c:v>
                </c:pt>
                <c:pt idx="1">
                  <c:v>6.9182389937106917E-2</c:v>
                </c:pt>
                <c:pt idx="2">
                  <c:v>0.12893081761006289</c:v>
                </c:pt>
                <c:pt idx="3">
                  <c:v>0.1540880503144654</c:v>
                </c:pt>
                <c:pt idx="4">
                  <c:v>0.20440251572327045</c:v>
                </c:pt>
                <c:pt idx="5">
                  <c:v>8.8050314465408799E-2</c:v>
                </c:pt>
                <c:pt idx="6">
                  <c:v>1.5723270440251572E-2</c:v>
                </c:pt>
                <c:pt idx="7">
                  <c:v>4.40251572327044E-2</c:v>
                </c:pt>
                <c:pt idx="8">
                  <c:v>3.1446540880503146E-3</c:v>
                </c:pt>
                <c:pt idx="9">
                  <c:v>2.5157232704402517E-2</c:v>
                </c:pt>
                <c:pt idx="10">
                  <c:v>0.81499999999999995</c:v>
                </c:pt>
                <c:pt idx="11">
                  <c:v>5.3459119496855348E-2</c:v>
                </c:pt>
                <c:pt idx="12">
                  <c:v>0.10377358490566038</c:v>
                </c:pt>
              </c:numCache>
            </c:numRef>
          </c:val>
          <c:extLst>
            <c:ext xmlns:c16="http://schemas.microsoft.com/office/drawing/2014/chart" uri="{C3380CC4-5D6E-409C-BE32-E72D297353CC}">
              <c16:uniqueId val="{00000019-579C-41B6-A00D-5F6CA69C8350}"/>
            </c:ext>
          </c:extLst>
        </c:ser>
        <c:dLbls>
          <c:showLegendKey val="0"/>
          <c:showVal val="0"/>
          <c:showCatName val="0"/>
          <c:showSerName val="0"/>
          <c:showPercent val="0"/>
          <c:showBubbleSize val="0"/>
        </c:dLbls>
        <c:gapWidth val="25"/>
        <c:overlap val="100"/>
        <c:axId val="593238824"/>
        <c:axId val="593235872"/>
      </c:barChart>
      <c:catAx>
        <c:axId val="593238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3235872"/>
        <c:crosses val="autoZero"/>
        <c:auto val="1"/>
        <c:lblAlgn val="ctr"/>
        <c:lblOffset val="100"/>
        <c:noMultiLvlLbl val="0"/>
      </c:catAx>
      <c:valAx>
        <c:axId val="593235872"/>
        <c:scaling>
          <c:orientation val="minMax"/>
          <c:max val="27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en-US"/>
          </a:p>
        </c:txPr>
        <c:crossAx val="593238824"/>
        <c:crosses val="autoZero"/>
        <c:crossBetween val="between"/>
        <c:majorUnit val="25"/>
      </c:valAx>
      <c:dTable>
        <c:showHorzBorder val="0"/>
        <c:showVertBorder val="1"/>
        <c:showOutline val="0"/>
        <c:showKeys val="0"/>
        <c:spPr>
          <a:noFill/>
          <a:ln w="9525" cap="flat" cmpd="sng" algn="ctr">
            <a:solidFill>
              <a:schemeClr val="bg1">
                <a:lumMod val="65000"/>
              </a:schemeClr>
            </a:solidFill>
            <a:round/>
          </a:ln>
          <a:effectLst/>
        </c:spPr>
        <c:txPr>
          <a:bodyPr rot="0" spcFirstLastPara="1" vertOverflow="ellipsis" vert="horz" wrap="square" anchor="ctr" anchorCtr="1"/>
          <a:lstStyle/>
          <a:p>
            <a:pPr rtl="0">
              <a:defRPr sz="800" b="1"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5CA7B7-1948-4AF4-BA5F-46111AE7136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010EDCF-07A4-4E30-B2CD-2F22030E0B83}">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City Manager</a:t>
          </a:r>
        </a:p>
        <a:p>
          <a:pPr algn="ctr"/>
          <a:r>
            <a:rPr lang="en-US" sz="1000" dirty="0">
              <a:latin typeface="Arial" panose="020B0604020202020204" pitchFamily="34" charset="0"/>
              <a:cs typeface="Arial" panose="020B0604020202020204" pitchFamily="34" charset="0"/>
            </a:rPr>
            <a:t>Paula Boggs Muething</a:t>
          </a:r>
        </a:p>
      </dgm:t>
    </dgm:pt>
    <dgm:pt modelId="{340444FD-2509-4A3A-983A-71FEBF533B28}" type="parTrans" cxnId="{2DECD587-54C1-4E51-AD07-A2F2A51AE4FA}">
      <dgm:prSet/>
      <dgm:spPr/>
      <dgm:t>
        <a:bodyPr/>
        <a:lstStyle/>
        <a:p>
          <a:pPr algn="ctr"/>
          <a:endParaRPr lang="en-US"/>
        </a:p>
      </dgm:t>
    </dgm:pt>
    <dgm:pt modelId="{CB8A87A7-032D-4DEF-BD44-1CAB20D60142}" type="sibTrans" cxnId="{2DECD587-54C1-4E51-AD07-A2F2A51AE4FA}">
      <dgm:prSet/>
      <dgm:spPr/>
      <dgm:t>
        <a:bodyPr/>
        <a:lstStyle/>
        <a:p>
          <a:pPr algn="ctr"/>
          <a:endParaRPr lang="en-US"/>
        </a:p>
      </dgm:t>
    </dgm:pt>
    <dgm:pt modelId="{76DB2A2C-14BE-426B-A351-C0FF6273FC11}">
      <dgm:prSet phldrT="[Text]" custT="1"/>
      <dgm:spPr>
        <a:solidFill>
          <a:schemeClr val="bg1"/>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CCA Director</a:t>
          </a:r>
        </a:p>
        <a:p>
          <a:pPr algn="ctr"/>
          <a:r>
            <a:rPr lang="en-US" sz="1000" dirty="0">
              <a:latin typeface="Arial" panose="020B0604020202020204" pitchFamily="34" charset="0"/>
              <a:cs typeface="Arial" panose="020B0604020202020204" pitchFamily="34" charset="0"/>
            </a:rPr>
            <a:t>Gabriel Davis</a:t>
          </a:r>
        </a:p>
      </dgm:t>
    </dgm:pt>
    <dgm:pt modelId="{E89542CD-B1C8-491F-B97F-F2B377E41799}" type="parTrans" cxnId="{9CA3676E-8704-4D82-9580-AC21F4805F13}">
      <dgm:prSet/>
      <dgm:spPr>
        <a:ln>
          <a:solidFill>
            <a:schemeClr val="tx1"/>
          </a:solidFill>
        </a:ln>
      </dgm:spPr>
      <dgm:t>
        <a:bodyPr/>
        <a:lstStyle/>
        <a:p>
          <a:pPr algn="ctr"/>
          <a:endParaRPr lang="en-US"/>
        </a:p>
      </dgm:t>
    </dgm:pt>
    <dgm:pt modelId="{A8059577-026C-442A-98AB-2E0780533F67}" type="sibTrans" cxnId="{9CA3676E-8704-4D82-9580-AC21F4805F13}">
      <dgm:prSet/>
      <dgm:spPr/>
      <dgm:t>
        <a:bodyPr/>
        <a:lstStyle/>
        <a:p>
          <a:pPr algn="ctr"/>
          <a:endParaRPr lang="en-US"/>
        </a:p>
      </dgm:t>
    </dgm:pt>
    <dgm:pt modelId="{9EF73B6C-6C0A-4F64-9CCA-CB30F3DFA9CD}">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Chief Investigator</a:t>
          </a:r>
        </a:p>
        <a:p>
          <a:pPr algn="ctr"/>
          <a:r>
            <a:rPr lang="en-US" sz="1000" dirty="0">
              <a:latin typeface="Arial" panose="020B0604020202020204" pitchFamily="34" charset="0"/>
              <a:cs typeface="Arial" panose="020B0604020202020204" pitchFamily="34" charset="0"/>
            </a:rPr>
            <a:t>Dena Brown</a:t>
          </a:r>
        </a:p>
      </dgm:t>
    </dgm:pt>
    <dgm:pt modelId="{2D67E284-A54D-4833-B542-6DEF086AFE41}" type="parTrans" cxnId="{3F9D9813-F50A-411F-9407-67B1611F2465}">
      <dgm:prSet/>
      <dgm:spPr>
        <a:ln>
          <a:solidFill>
            <a:schemeClr val="tx1"/>
          </a:solidFill>
        </a:ln>
      </dgm:spPr>
      <dgm:t>
        <a:bodyPr/>
        <a:lstStyle/>
        <a:p>
          <a:pPr algn="ctr"/>
          <a:endParaRPr lang="en-US"/>
        </a:p>
      </dgm:t>
    </dgm:pt>
    <dgm:pt modelId="{DAFC57E4-56C6-4FFA-992D-6621F7FFD556}" type="sibTrans" cxnId="{3F9D9813-F50A-411F-9407-67B1611F2465}">
      <dgm:prSet/>
      <dgm:spPr/>
      <dgm:t>
        <a:bodyPr/>
        <a:lstStyle/>
        <a:p>
          <a:pPr algn="ctr"/>
          <a:endParaRPr lang="en-US"/>
        </a:p>
      </dgm:t>
    </dgm:pt>
    <dgm:pt modelId="{5FA40647-B046-4E45-B406-1BBBDD5A5EC2}">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Jonathan Batista</a:t>
          </a:r>
        </a:p>
      </dgm:t>
    </dgm:pt>
    <dgm:pt modelId="{5335A414-DAFD-411B-AF2F-300D216C542B}" type="parTrans" cxnId="{D05E982A-BD38-4298-BF66-20E54D25BA36}">
      <dgm:prSet/>
      <dgm:spPr>
        <a:ln>
          <a:solidFill>
            <a:schemeClr val="tx1"/>
          </a:solidFill>
        </a:ln>
      </dgm:spPr>
      <dgm:t>
        <a:bodyPr/>
        <a:lstStyle/>
        <a:p>
          <a:pPr algn="ctr"/>
          <a:endParaRPr lang="en-US"/>
        </a:p>
      </dgm:t>
    </dgm:pt>
    <dgm:pt modelId="{30A40A53-E373-431E-BE35-7AF6416F5599}" type="sibTrans" cxnId="{D05E982A-BD38-4298-BF66-20E54D25BA36}">
      <dgm:prSet/>
      <dgm:spPr/>
      <dgm:t>
        <a:bodyPr/>
        <a:lstStyle/>
        <a:p>
          <a:pPr algn="ctr"/>
          <a:endParaRPr lang="en-US"/>
        </a:p>
      </dgm:t>
    </dgm:pt>
    <dgm:pt modelId="{CBED74E4-124C-40FC-A046-187D22045E6B}">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Senior Administrative Specialist</a:t>
          </a:r>
        </a:p>
        <a:p>
          <a:pPr algn="ctr"/>
          <a:r>
            <a:rPr lang="en-US" sz="1000" dirty="0">
              <a:latin typeface="Arial" panose="020B0604020202020204" pitchFamily="34" charset="0"/>
              <a:cs typeface="Arial" panose="020B0604020202020204" pitchFamily="34" charset="0"/>
            </a:rPr>
            <a:t>Michelle Bonner</a:t>
          </a:r>
        </a:p>
      </dgm:t>
    </dgm:pt>
    <dgm:pt modelId="{FE573ACD-031E-4ABE-B234-4FC0FC6BD8EA}" type="parTrans" cxnId="{40A5AA20-B0E5-4C72-B144-A98F74460CF9}">
      <dgm:prSet/>
      <dgm:spPr>
        <a:ln>
          <a:solidFill>
            <a:schemeClr val="tx1"/>
          </a:solidFill>
        </a:ln>
      </dgm:spPr>
      <dgm:t>
        <a:bodyPr/>
        <a:lstStyle/>
        <a:p>
          <a:pPr algn="ctr"/>
          <a:endParaRPr lang="en-US"/>
        </a:p>
      </dgm:t>
    </dgm:pt>
    <dgm:pt modelId="{8FA6820A-0E85-436B-A13F-7F82A0B01005}" type="sibTrans" cxnId="{40A5AA20-B0E5-4C72-B144-A98F74460CF9}">
      <dgm:prSet/>
      <dgm:spPr/>
      <dgm:t>
        <a:bodyPr/>
        <a:lstStyle/>
        <a:p>
          <a:pPr algn="ctr"/>
          <a:endParaRPr lang="en-US"/>
        </a:p>
      </dgm:t>
    </dgm:pt>
    <dgm:pt modelId="{2B79D713-FA10-43F8-A742-30B8BC460D88}">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CCA Board</a:t>
          </a:r>
        </a:p>
      </dgm:t>
    </dgm:pt>
    <dgm:pt modelId="{96B7351D-A307-4671-BD1E-4E7E74BB66B4}" type="parTrans" cxnId="{012FD255-E965-4960-8F43-C4E3394A204D}">
      <dgm:prSet/>
      <dgm:spPr/>
      <dgm:t>
        <a:bodyPr/>
        <a:lstStyle/>
        <a:p>
          <a:pPr algn="ctr"/>
          <a:endParaRPr lang="en-US"/>
        </a:p>
      </dgm:t>
    </dgm:pt>
    <dgm:pt modelId="{58676307-527B-4A73-A5FD-DFE1EB0B0B21}" type="sibTrans" cxnId="{012FD255-E965-4960-8F43-C4E3394A204D}">
      <dgm:prSet/>
      <dgm:spPr/>
      <dgm:t>
        <a:bodyPr/>
        <a:lstStyle/>
        <a:p>
          <a:pPr algn="ctr"/>
          <a:endParaRPr lang="en-US"/>
        </a:p>
      </dgm:t>
    </dgm:pt>
    <dgm:pt modelId="{863FC046-DEEE-415B-8E56-68EFDD10B170}">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Administrative Specialist</a:t>
          </a:r>
        </a:p>
        <a:p>
          <a:pPr algn="ctr"/>
          <a:r>
            <a:rPr lang="en-US" sz="1000" dirty="0">
              <a:latin typeface="Arial" panose="020B0604020202020204" pitchFamily="34" charset="0"/>
              <a:cs typeface="Arial" panose="020B0604020202020204" pitchFamily="34" charset="0"/>
            </a:rPr>
            <a:t>Heidi Woods</a:t>
          </a:r>
        </a:p>
      </dgm:t>
    </dgm:pt>
    <dgm:pt modelId="{A29ACF97-93BA-434B-9E01-6CACC01155F2}" type="parTrans" cxnId="{1DFDEE02-59B0-4C99-9596-77B552E8EAF6}">
      <dgm:prSet/>
      <dgm:spPr>
        <a:ln>
          <a:solidFill>
            <a:schemeClr val="tx1"/>
          </a:solidFill>
        </a:ln>
      </dgm:spPr>
      <dgm:t>
        <a:bodyPr/>
        <a:lstStyle/>
        <a:p>
          <a:pPr algn="ctr"/>
          <a:endParaRPr lang="en-US"/>
        </a:p>
      </dgm:t>
    </dgm:pt>
    <dgm:pt modelId="{14628765-D76F-4F31-A109-B496B14EA35D}" type="sibTrans" cxnId="{1DFDEE02-59B0-4C99-9596-77B552E8EAF6}">
      <dgm:prSet/>
      <dgm:spPr/>
      <dgm:t>
        <a:bodyPr/>
        <a:lstStyle/>
        <a:p>
          <a:pPr algn="ctr"/>
          <a:endParaRPr lang="en-US"/>
        </a:p>
      </dgm:t>
    </dgm:pt>
    <dgm:pt modelId="{47BF3E85-6512-4FCF-9958-A2F54C9337B8}">
      <dgm:prSet phldrT="[Tex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Jessalyn Goodman</a:t>
          </a:r>
        </a:p>
      </dgm:t>
    </dgm:pt>
    <dgm:pt modelId="{3E1DC375-04CF-4E77-A411-5E30F9E2B37C}" type="sibTrans" cxnId="{274E5E53-BEF7-402A-A138-A81819646057}">
      <dgm:prSet/>
      <dgm:spPr/>
      <dgm:t>
        <a:bodyPr/>
        <a:lstStyle/>
        <a:p>
          <a:pPr algn="ctr"/>
          <a:endParaRPr lang="en-US"/>
        </a:p>
      </dgm:t>
    </dgm:pt>
    <dgm:pt modelId="{720067A0-4D42-4E2A-A260-0C3B11BE82A5}" type="parTrans" cxnId="{274E5E53-BEF7-402A-A138-A81819646057}">
      <dgm:prSet/>
      <dgm:spPr>
        <a:ln>
          <a:solidFill>
            <a:schemeClr val="tx1"/>
          </a:solidFill>
        </a:ln>
      </dgm:spPr>
      <dgm:t>
        <a:bodyPr/>
        <a:lstStyle/>
        <a:p>
          <a:pPr algn="ctr"/>
          <a:endParaRPr lang="en-US"/>
        </a:p>
      </dgm:t>
    </dgm:pt>
    <dgm:pt modelId="{E280E179-945F-45B5-8932-373B11B2F27F}">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Ike Ekeke</a:t>
          </a:r>
        </a:p>
      </dgm:t>
    </dgm:pt>
    <dgm:pt modelId="{840FE9D5-85FE-4A6A-871B-40622690D849}" type="parTrans" cxnId="{791BEEC3-785B-4936-89CA-25A334485DB6}">
      <dgm:prSet/>
      <dgm:spPr>
        <a:ln>
          <a:solidFill>
            <a:schemeClr val="tx1"/>
          </a:solidFill>
        </a:ln>
      </dgm:spPr>
      <dgm:t>
        <a:bodyPr/>
        <a:lstStyle/>
        <a:p>
          <a:pPr algn="ctr"/>
          <a:endParaRPr lang="en-US"/>
        </a:p>
      </dgm:t>
    </dgm:pt>
    <dgm:pt modelId="{2C516CA4-3C2E-4DE7-AD03-29D1E0F801C1}" type="sibTrans" cxnId="{791BEEC3-785B-4936-89CA-25A334485DB6}">
      <dgm:prSet/>
      <dgm:spPr/>
      <dgm:t>
        <a:bodyPr/>
        <a:lstStyle/>
        <a:p>
          <a:pPr algn="ctr"/>
          <a:endParaRPr lang="en-US"/>
        </a:p>
      </dgm:t>
    </dgm:pt>
    <dgm:pt modelId="{963AC986-F151-4E07-8EB3-973014D3A7BE}">
      <dgm:prSet custT="1"/>
      <dgm:spPr>
        <a:solidFill>
          <a:srgbClr val="FFFFFF"/>
        </a:solidFill>
        <a:ln>
          <a:solidFill>
            <a:schemeClr val="tx1"/>
          </a:solidFill>
        </a:ln>
      </dgm:spPr>
      <dgm:t>
        <a:bodyPr/>
        <a:lstStyle/>
        <a:p>
          <a:pPr algn="ctr"/>
          <a:r>
            <a:rPr lang="en-US" sz="1000" dirty="0">
              <a:latin typeface="Arial" panose="020B0604020202020204" pitchFamily="34" charset="0"/>
              <a:cs typeface="Arial" panose="020B0604020202020204" pitchFamily="34" charset="0"/>
            </a:rPr>
            <a:t>Investigator</a:t>
          </a:r>
        </a:p>
        <a:p>
          <a:pPr algn="ctr"/>
          <a:r>
            <a:rPr lang="en-US" sz="1000" dirty="0">
              <a:latin typeface="Arial" panose="020B0604020202020204" pitchFamily="34" charset="0"/>
              <a:cs typeface="Arial" panose="020B0604020202020204" pitchFamily="34" charset="0"/>
            </a:rPr>
            <a:t>Morgan Givens</a:t>
          </a:r>
        </a:p>
      </dgm:t>
    </dgm:pt>
    <dgm:pt modelId="{71A25743-F827-4DA7-B43B-9C7F6BBAC8CD}" type="parTrans" cxnId="{1D88E14E-0D0C-4A6B-9BAA-FD1626DC4AA0}">
      <dgm:prSet/>
      <dgm:spPr>
        <a:ln>
          <a:solidFill>
            <a:schemeClr val="tx1"/>
          </a:solidFill>
        </a:ln>
      </dgm:spPr>
      <dgm:t>
        <a:bodyPr/>
        <a:lstStyle/>
        <a:p>
          <a:pPr algn="ctr"/>
          <a:endParaRPr lang="en-US"/>
        </a:p>
      </dgm:t>
    </dgm:pt>
    <dgm:pt modelId="{DB0047B0-4CAC-426C-82FD-539F902F616D}" type="sibTrans" cxnId="{1D88E14E-0D0C-4A6B-9BAA-FD1626DC4AA0}">
      <dgm:prSet/>
      <dgm:spPr/>
      <dgm:t>
        <a:bodyPr/>
        <a:lstStyle/>
        <a:p>
          <a:pPr algn="ctr"/>
          <a:endParaRPr lang="en-US"/>
        </a:p>
      </dgm:t>
    </dgm:pt>
    <dgm:pt modelId="{DF71EA92-F179-4A73-8FFE-66B5253DA39A}" type="pres">
      <dgm:prSet presAssocID="{A15CA7B7-1948-4AF4-BA5F-46111AE7136C}" presName="hierChild1" presStyleCnt="0">
        <dgm:presLayoutVars>
          <dgm:chPref val="1"/>
          <dgm:dir/>
          <dgm:animOne val="branch"/>
          <dgm:animLvl val="lvl"/>
          <dgm:resizeHandles/>
        </dgm:presLayoutVars>
      </dgm:prSet>
      <dgm:spPr/>
    </dgm:pt>
    <dgm:pt modelId="{F62ED027-47EC-4376-B658-85FBEEEC9275}" type="pres">
      <dgm:prSet presAssocID="{8010EDCF-07A4-4E30-B2CD-2F22030E0B83}" presName="hierRoot1" presStyleCnt="0"/>
      <dgm:spPr/>
    </dgm:pt>
    <dgm:pt modelId="{F586942D-799E-40DB-AAC7-0EABEB8FC2CE}" type="pres">
      <dgm:prSet presAssocID="{8010EDCF-07A4-4E30-B2CD-2F22030E0B83}" presName="composite" presStyleCnt="0"/>
      <dgm:spPr/>
    </dgm:pt>
    <dgm:pt modelId="{31E94E13-5D9A-4006-9153-3896E1FC8FFE}" type="pres">
      <dgm:prSet presAssocID="{8010EDCF-07A4-4E30-B2CD-2F22030E0B83}" presName="background" presStyleLbl="node0" presStyleIdx="0" presStyleCnt="2"/>
      <dgm:spPr>
        <a:solidFill>
          <a:schemeClr val="accent4"/>
        </a:solidFill>
        <a:ln>
          <a:solidFill>
            <a:schemeClr val="tx1"/>
          </a:solidFill>
        </a:ln>
      </dgm:spPr>
    </dgm:pt>
    <dgm:pt modelId="{B859568A-A032-4EF0-9068-FA8348BAA7CB}" type="pres">
      <dgm:prSet presAssocID="{8010EDCF-07A4-4E30-B2CD-2F22030E0B83}" presName="text" presStyleLbl="fgAcc0" presStyleIdx="0" presStyleCnt="2" custLinFactNeighborX="3842">
        <dgm:presLayoutVars>
          <dgm:chPref val="3"/>
        </dgm:presLayoutVars>
      </dgm:prSet>
      <dgm:spPr/>
    </dgm:pt>
    <dgm:pt modelId="{66063D51-3907-409A-9150-6861AEE03180}" type="pres">
      <dgm:prSet presAssocID="{8010EDCF-07A4-4E30-B2CD-2F22030E0B83}" presName="hierChild2" presStyleCnt="0"/>
      <dgm:spPr/>
    </dgm:pt>
    <dgm:pt modelId="{31A7A089-C3A0-4989-A603-6FE29A556C98}" type="pres">
      <dgm:prSet presAssocID="{E89542CD-B1C8-491F-B97F-F2B377E41799}" presName="Name10" presStyleLbl="parChTrans1D2" presStyleIdx="0" presStyleCnt="1"/>
      <dgm:spPr/>
    </dgm:pt>
    <dgm:pt modelId="{75D5C5B5-336D-4232-853D-6C8672E7022F}" type="pres">
      <dgm:prSet presAssocID="{76DB2A2C-14BE-426B-A351-C0FF6273FC11}" presName="hierRoot2" presStyleCnt="0"/>
      <dgm:spPr/>
    </dgm:pt>
    <dgm:pt modelId="{F30CC3B5-3420-4874-961D-0C6299979355}" type="pres">
      <dgm:prSet presAssocID="{76DB2A2C-14BE-426B-A351-C0FF6273FC11}" presName="composite2" presStyleCnt="0"/>
      <dgm:spPr/>
    </dgm:pt>
    <dgm:pt modelId="{170AF248-4754-44B2-A1C7-EFA5C8AB9481}" type="pres">
      <dgm:prSet presAssocID="{76DB2A2C-14BE-426B-A351-C0FF6273FC11}" presName="background2" presStyleLbl="node2" presStyleIdx="0" presStyleCnt="1"/>
      <dgm:spPr>
        <a:solidFill>
          <a:schemeClr val="accent4"/>
        </a:solidFill>
        <a:ln>
          <a:solidFill>
            <a:schemeClr val="tx1"/>
          </a:solidFill>
        </a:ln>
      </dgm:spPr>
    </dgm:pt>
    <dgm:pt modelId="{32EAA7E4-B8BC-47F5-BD31-7176B9731765}" type="pres">
      <dgm:prSet presAssocID="{76DB2A2C-14BE-426B-A351-C0FF6273FC11}" presName="text2" presStyleLbl="fgAcc2" presStyleIdx="0" presStyleCnt="1" custLinFactNeighborX="3842">
        <dgm:presLayoutVars>
          <dgm:chPref val="3"/>
        </dgm:presLayoutVars>
      </dgm:prSet>
      <dgm:spPr/>
    </dgm:pt>
    <dgm:pt modelId="{14AE0450-F35E-409D-8504-B924501252B9}" type="pres">
      <dgm:prSet presAssocID="{76DB2A2C-14BE-426B-A351-C0FF6273FC11}" presName="hierChild3" presStyleCnt="0"/>
      <dgm:spPr/>
    </dgm:pt>
    <dgm:pt modelId="{66AF1AE1-0CE9-43F2-A294-DC418C3687E6}" type="pres">
      <dgm:prSet presAssocID="{2D67E284-A54D-4833-B542-6DEF086AFE41}" presName="Name17" presStyleLbl="parChTrans1D3" presStyleIdx="0" presStyleCnt="2"/>
      <dgm:spPr/>
    </dgm:pt>
    <dgm:pt modelId="{D4E09DF6-DB41-459C-AF27-17044C52CD1A}" type="pres">
      <dgm:prSet presAssocID="{9EF73B6C-6C0A-4F64-9CCA-CB30F3DFA9CD}" presName="hierRoot3" presStyleCnt="0"/>
      <dgm:spPr/>
    </dgm:pt>
    <dgm:pt modelId="{12B8BDD6-2143-40EC-B944-489EE8222335}" type="pres">
      <dgm:prSet presAssocID="{9EF73B6C-6C0A-4F64-9CCA-CB30F3DFA9CD}" presName="composite3" presStyleCnt="0"/>
      <dgm:spPr/>
    </dgm:pt>
    <dgm:pt modelId="{F82DB6D1-9275-49FA-A9A4-9D8ECC3179DA}" type="pres">
      <dgm:prSet presAssocID="{9EF73B6C-6C0A-4F64-9CCA-CB30F3DFA9CD}" presName="background3" presStyleLbl="node3" presStyleIdx="0" presStyleCnt="2"/>
      <dgm:spPr>
        <a:solidFill>
          <a:schemeClr val="accent4"/>
        </a:solidFill>
        <a:ln>
          <a:solidFill>
            <a:schemeClr val="tx1"/>
          </a:solidFill>
        </a:ln>
      </dgm:spPr>
    </dgm:pt>
    <dgm:pt modelId="{916B0A4A-A0CC-4C0C-86DC-7D662E44EBF3}" type="pres">
      <dgm:prSet presAssocID="{9EF73B6C-6C0A-4F64-9CCA-CB30F3DFA9CD}" presName="text3" presStyleLbl="fgAcc3" presStyleIdx="0" presStyleCnt="2">
        <dgm:presLayoutVars>
          <dgm:chPref val="3"/>
        </dgm:presLayoutVars>
      </dgm:prSet>
      <dgm:spPr/>
    </dgm:pt>
    <dgm:pt modelId="{AB3384BF-4A98-43AC-9AEB-7EE62A5FF146}" type="pres">
      <dgm:prSet presAssocID="{9EF73B6C-6C0A-4F64-9CCA-CB30F3DFA9CD}" presName="hierChild4" presStyleCnt="0"/>
      <dgm:spPr/>
    </dgm:pt>
    <dgm:pt modelId="{15513DF3-D08A-40EF-A40F-18903F2C2F11}" type="pres">
      <dgm:prSet presAssocID="{5335A414-DAFD-411B-AF2F-300D216C542B}" presName="Name23" presStyleLbl="parChTrans1D4" presStyleIdx="0" presStyleCnt="5"/>
      <dgm:spPr/>
    </dgm:pt>
    <dgm:pt modelId="{C540ABD8-2DC2-4900-A826-9CBB18380EE2}" type="pres">
      <dgm:prSet presAssocID="{5FA40647-B046-4E45-B406-1BBBDD5A5EC2}" presName="hierRoot4" presStyleCnt="0"/>
      <dgm:spPr/>
    </dgm:pt>
    <dgm:pt modelId="{F2D15C16-690E-4396-BBD6-DEA8CCC1552A}" type="pres">
      <dgm:prSet presAssocID="{5FA40647-B046-4E45-B406-1BBBDD5A5EC2}" presName="composite4" presStyleCnt="0"/>
      <dgm:spPr/>
    </dgm:pt>
    <dgm:pt modelId="{52474F03-FAC7-42FA-9A0F-65EF9D498808}" type="pres">
      <dgm:prSet presAssocID="{5FA40647-B046-4E45-B406-1BBBDD5A5EC2}" presName="background4" presStyleLbl="node4" presStyleIdx="0" presStyleCnt="5"/>
      <dgm:spPr>
        <a:solidFill>
          <a:schemeClr val="accent4"/>
        </a:solidFill>
        <a:ln>
          <a:solidFill>
            <a:schemeClr val="tx1"/>
          </a:solidFill>
        </a:ln>
      </dgm:spPr>
    </dgm:pt>
    <dgm:pt modelId="{C66C034D-8912-43D6-B2B9-4D3EB905C71E}" type="pres">
      <dgm:prSet presAssocID="{5FA40647-B046-4E45-B406-1BBBDD5A5EC2}" presName="text4" presStyleLbl="fgAcc4" presStyleIdx="0" presStyleCnt="5">
        <dgm:presLayoutVars>
          <dgm:chPref val="3"/>
        </dgm:presLayoutVars>
      </dgm:prSet>
      <dgm:spPr/>
    </dgm:pt>
    <dgm:pt modelId="{1CB784F1-F8BE-4CE0-BD20-808B6159B57A}" type="pres">
      <dgm:prSet presAssocID="{5FA40647-B046-4E45-B406-1BBBDD5A5EC2}" presName="hierChild5" presStyleCnt="0"/>
      <dgm:spPr/>
    </dgm:pt>
    <dgm:pt modelId="{D512AD5F-8067-4DC7-8273-9F21F80C99A4}" type="pres">
      <dgm:prSet presAssocID="{840FE9D5-85FE-4A6A-871B-40622690D849}" presName="Name23" presStyleLbl="parChTrans1D4" presStyleIdx="1" presStyleCnt="5"/>
      <dgm:spPr/>
    </dgm:pt>
    <dgm:pt modelId="{396DE523-7887-4383-AF02-F82B4AC6764C}" type="pres">
      <dgm:prSet presAssocID="{E280E179-945F-45B5-8932-373B11B2F27F}" presName="hierRoot4" presStyleCnt="0"/>
      <dgm:spPr/>
    </dgm:pt>
    <dgm:pt modelId="{7DA62AA6-A5AB-412A-9D2A-DC31D3D1E493}" type="pres">
      <dgm:prSet presAssocID="{E280E179-945F-45B5-8932-373B11B2F27F}" presName="composite4" presStyleCnt="0"/>
      <dgm:spPr/>
    </dgm:pt>
    <dgm:pt modelId="{0170C8D4-715A-4A59-B76D-7CFE2B6F88D5}" type="pres">
      <dgm:prSet presAssocID="{E280E179-945F-45B5-8932-373B11B2F27F}" presName="background4" presStyleLbl="node4" presStyleIdx="1" presStyleCnt="5"/>
      <dgm:spPr>
        <a:solidFill>
          <a:schemeClr val="accent4"/>
        </a:solidFill>
        <a:ln>
          <a:solidFill>
            <a:schemeClr val="tx1"/>
          </a:solidFill>
        </a:ln>
      </dgm:spPr>
    </dgm:pt>
    <dgm:pt modelId="{616AA4CD-6211-42B8-9E0F-F865B90FF904}" type="pres">
      <dgm:prSet presAssocID="{E280E179-945F-45B5-8932-373B11B2F27F}" presName="text4" presStyleLbl="fgAcc4" presStyleIdx="1" presStyleCnt="5">
        <dgm:presLayoutVars>
          <dgm:chPref val="3"/>
        </dgm:presLayoutVars>
      </dgm:prSet>
      <dgm:spPr/>
    </dgm:pt>
    <dgm:pt modelId="{FE76EC6E-00AC-4A8A-B9DE-F817A1142949}" type="pres">
      <dgm:prSet presAssocID="{E280E179-945F-45B5-8932-373B11B2F27F}" presName="hierChild5" presStyleCnt="0"/>
      <dgm:spPr/>
    </dgm:pt>
    <dgm:pt modelId="{51F6783D-1717-484D-9CB4-C71543640BCB}" type="pres">
      <dgm:prSet presAssocID="{71A25743-F827-4DA7-B43B-9C7F6BBAC8CD}" presName="Name23" presStyleLbl="parChTrans1D4" presStyleIdx="2" presStyleCnt="5"/>
      <dgm:spPr/>
    </dgm:pt>
    <dgm:pt modelId="{2423D343-5170-44A2-A997-71FECFEEB3D1}" type="pres">
      <dgm:prSet presAssocID="{963AC986-F151-4E07-8EB3-973014D3A7BE}" presName="hierRoot4" presStyleCnt="0"/>
      <dgm:spPr/>
    </dgm:pt>
    <dgm:pt modelId="{107499A2-6132-4B5B-946A-6B971E90FE27}" type="pres">
      <dgm:prSet presAssocID="{963AC986-F151-4E07-8EB3-973014D3A7BE}" presName="composite4" presStyleCnt="0"/>
      <dgm:spPr/>
    </dgm:pt>
    <dgm:pt modelId="{2753D5D6-1562-4883-8C7E-F1DD4BE579D1}" type="pres">
      <dgm:prSet presAssocID="{963AC986-F151-4E07-8EB3-973014D3A7BE}" presName="background4" presStyleLbl="node4" presStyleIdx="2" presStyleCnt="5"/>
      <dgm:spPr>
        <a:solidFill>
          <a:schemeClr val="accent4"/>
        </a:solidFill>
        <a:ln>
          <a:solidFill>
            <a:schemeClr val="tx1"/>
          </a:solidFill>
        </a:ln>
      </dgm:spPr>
    </dgm:pt>
    <dgm:pt modelId="{91B9F1F1-2AD4-40CD-9819-22552C66E9E3}" type="pres">
      <dgm:prSet presAssocID="{963AC986-F151-4E07-8EB3-973014D3A7BE}" presName="text4" presStyleLbl="fgAcc4" presStyleIdx="2" presStyleCnt="5">
        <dgm:presLayoutVars>
          <dgm:chPref val="3"/>
        </dgm:presLayoutVars>
      </dgm:prSet>
      <dgm:spPr/>
    </dgm:pt>
    <dgm:pt modelId="{3ABF4F77-95EA-4B85-BA9C-C70A95C374AE}" type="pres">
      <dgm:prSet presAssocID="{963AC986-F151-4E07-8EB3-973014D3A7BE}" presName="hierChild5" presStyleCnt="0"/>
      <dgm:spPr/>
    </dgm:pt>
    <dgm:pt modelId="{4A8CC4DC-0626-4659-97F2-72A97A453821}" type="pres">
      <dgm:prSet presAssocID="{720067A0-4D42-4E2A-A260-0C3B11BE82A5}" presName="Name23" presStyleLbl="parChTrans1D4" presStyleIdx="3" presStyleCnt="5"/>
      <dgm:spPr/>
    </dgm:pt>
    <dgm:pt modelId="{477588DC-8478-44FF-A733-51EB80210539}" type="pres">
      <dgm:prSet presAssocID="{47BF3E85-6512-4FCF-9958-A2F54C9337B8}" presName="hierRoot4" presStyleCnt="0"/>
      <dgm:spPr/>
    </dgm:pt>
    <dgm:pt modelId="{192568CF-1669-45F9-9ADE-4EFF04949B68}" type="pres">
      <dgm:prSet presAssocID="{47BF3E85-6512-4FCF-9958-A2F54C9337B8}" presName="composite4" presStyleCnt="0"/>
      <dgm:spPr/>
    </dgm:pt>
    <dgm:pt modelId="{F0EC5339-49BC-4380-99CB-B11F00C2F183}" type="pres">
      <dgm:prSet presAssocID="{47BF3E85-6512-4FCF-9958-A2F54C9337B8}" presName="background4" presStyleLbl="node4" presStyleIdx="3" presStyleCnt="5"/>
      <dgm:spPr>
        <a:solidFill>
          <a:schemeClr val="accent4"/>
        </a:solidFill>
        <a:ln>
          <a:solidFill>
            <a:schemeClr val="tx1"/>
          </a:solidFill>
        </a:ln>
      </dgm:spPr>
    </dgm:pt>
    <dgm:pt modelId="{ADFFBA88-B95E-47FF-9F5A-A72BC1CB1317}" type="pres">
      <dgm:prSet presAssocID="{47BF3E85-6512-4FCF-9958-A2F54C9337B8}" presName="text4" presStyleLbl="fgAcc4" presStyleIdx="3" presStyleCnt="5">
        <dgm:presLayoutVars>
          <dgm:chPref val="3"/>
        </dgm:presLayoutVars>
      </dgm:prSet>
      <dgm:spPr/>
    </dgm:pt>
    <dgm:pt modelId="{5014BB56-86E4-447E-8664-C6B5D82F7483}" type="pres">
      <dgm:prSet presAssocID="{47BF3E85-6512-4FCF-9958-A2F54C9337B8}" presName="hierChild5" presStyleCnt="0"/>
      <dgm:spPr/>
    </dgm:pt>
    <dgm:pt modelId="{BF95DD31-A91B-403E-8197-138CC0CB7F9A}" type="pres">
      <dgm:prSet presAssocID="{FE573ACD-031E-4ABE-B234-4FC0FC6BD8EA}" presName="Name17" presStyleLbl="parChTrans1D3" presStyleIdx="1" presStyleCnt="2"/>
      <dgm:spPr/>
    </dgm:pt>
    <dgm:pt modelId="{8F40C05D-A3CF-4008-9DA4-D694C9EF9ABD}" type="pres">
      <dgm:prSet presAssocID="{CBED74E4-124C-40FC-A046-187D22045E6B}" presName="hierRoot3" presStyleCnt="0"/>
      <dgm:spPr/>
    </dgm:pt>
    <dgm:pt modelId="{2FC7590A-029E-47A8-B20B-689256002255}" type="pres">
      <dgm:prSet presAssocID="{CBED74E4-124C-40FC-A046-187D22045E6B}" presName="composite3" presStyleCnt="0"/>
      <dgm:spPr/>
    </dgm:pt>
    <dgm:pt modelId="{76B4F1CE-4C35-4A55-A159-CAF4C9712639}" type="pres">
      <dgm:prSet presAssocID="{CBED74E4-124C-40FC-A046-187D22045E6B}" presName="background3" presStyleLbl="node3" presStyleIdx="1" presStyleCnt="2"/>
      <dgm:spPr>
        <a:solidFill>
          <a:schemeClr val="accent4"/>
        </a:solidFill>
        <a:ln>
          <a:solidFill>
            <a:schemeClr val="tx1"/>
          </a:solidFill>
        </a:ln>
      </dgm:spPr>
    </dgm:pt>
    <dgm:pt modelId="{3176FEA9-D6BB-44A8-905E-E0BC547A18D6}" type="pres">
      <dgm:prSet presAssocID="{CBED74E4-124C-40FC-A046-187D22045E6B}" presName="text3" presStyleLbl="fgAcc3" presStyleIdx="1" presStyleCnt="2">
        <dgm:presLayoutVars>
          <dgm:chPref val="3"/>
        </dgm:presLayoutVars>
      </dgm:prSet>
      <dgm:spPr/>
    </dgm:pt>
    <dgm:pt modelId="{A270E42D-98A4-4DFF-AFD4-64A0AB759F02}" type="pres">
      <dgm:prSet presAssocID="{CBED74E4-124C-40FC-A046-187D22045E6B}" presName="hierChild4" presStyleCnt="0"/>
      <dgm:spPr/>
    </dgm:pt>
    <dgm:pt modelId="{D9ADD63E-8B0F-4F01-B5F4-999360253A8C}" type="pres">
      <dgm:prSet presAssocID="{A29ACF97-93BA-434B-9E01-6CACC01155F2}" presName="Name23" presStyleLbl="parChTrans1D4" presStyleIdx="4" presStyleCnt="5"/>
      <dgm:spPr/>
    </dgm:pt>
    <dgm:pt modelId="{3213D89F-592F-472C-8CC0-AAF920C6F102}" type="pres">
      <dgm:prSet presAssocID="{863FC046-DEEE-415B-8E56-68EFDD10B170}" presName="hierRoot4" presStyleCnt="0"/>
      <dgm:spPr/>
    </dgm:pt>
    <dgm:pt modelId="{1974A324-B9A5-4CA8-BBCD-B3A5645FA5B2}" type="pres">
      <dgm:prSet presAssocID="{863FC046-DEEE-415B-8E56-68EFDD10B170}" presName="composite4" presStyleCnt="0"/>
      <dgm:spPr/>
    </dgm:pt>
    <dgm:pt modelId="{8FCBF3B1-2067-4180-BFB8-9CA41C92482B}" type="pres">
      <dgm:prSet presAssocID="{863FC046-DEEE-415B-8E56-68EFDD10B170}" presName="background4" presStyleLbl="node4" presStyleIdx="4" presStyleCnt="5"/>
      <dgm:spPr>
        <a:solidFill>
          <a:schemeClr val="accent4"/>
        </a:solidFill>
        <a:ln>
          <a:solidFill>
            <a:schemeClr val="tx1"/>
          </a:solidFill>
        </a:ln>
      </dgm:spPr>
    </dgm:pt>
    <dgm:pt modelId="{C038D135-8B85-4AE1-9D02-73769CB31FB3}" type="pres">
      <dgm:prSet presAssocID="{863FC046-DEEE-415B-8E56-68EFDD10B170}" presName="text4" presStyleLbl="fgAcc4" presStyleIdx="4" presStyleCnt="5">
        <dgm:presLayoutVars>
          <dgm:chPref val="3"/>
        </dgm:presLayoutVars>
      </dgm:prSet>
      <dgm:spPr/>
    </dgm:pt>
    <dgm:pt modelId="{2CEDF43D-654D-4865-B358-6AB8D9046D17}" type="pres">
      <dgm:prSet presAssocID="{863FC046-DEEE-415B-8E56-68EFDD10B170}" presName="hierChild5" presStyleCnt="0"/>
      <dgm:spPr/>
    </dgm:pt>
    <dgm:pt modelId="{1DA6D844-0DA0-43CA-B60A-8EFCC01ADB9D}" type="pres">
      <dgm:prSet presAssocID="{2B79D713-FA10-43F8-A742-30B8BC460D88}" presName="hierRoot1" presStyleCnt="0"/>
      <dgm:spPr/>
    </dgm:pt>
    <dgm:pt modelId="{3E99E62D-A8F8-41EF-920D-42FA81CAD24A}" type="pres">
      <dgm:prSet presAssocID="{2B79D713-FA10-43F8-A742-30B8BC460D88}" presName="composite" presStyleCnt="0"/>
      <dgm:spPr/>
    </dgm:pt>
    <dgm:pt modelId="{C77483E6-4FB2-4F5F-A282-9D88CFAD3F61}" type="pres">
      <dgm:prSet presAssocID="{2B79D713-FA10-43F8-A742-30B8BC460D88}" presName="background" presStyleLbl="node0" presStyleIdx="1" presStyleCnt="2"/>
      <dgm:spPr>
        <a:solidFill>
          <a:schemeClr val="accent4"/>
        </a:solidFill>
        <a:ln>
          <a:solidFill>
            <a:schemeClr val="tx1"/>
          </a:solidFill>
        </a:ln>
      </dgm:spPr>
    </dgm:pt>
    <dgm:pt modelId="{D04D555D-924F-4173-9690-88B1CC3EB2F6}" type="pres">
      <dgm:prSet presAssocID="{2B79D713-FA10-43F8-A742-30B8BC460D88}" presName="text" presStyleLbl="fgAcc0" presStyleIdx="1" presStyleCnt="2" custLinFactX="-103171" custLinFactY="45366" custLinFactNeighborX="-200000" custLinFactNeighborY="100000">
        <dgm:presLayoutVars>
          <dgm:chPref val="3"/>
        </dgm:presLayoutVars>
      </dgm:prSet>
      <dgm:spPr/>
    </dgm:pt>
    <dgm:pt modelId="{19BDEC13-B87B-45C7-AE1F-7142493D78C5}" type="pres">
      <dgm:prSet presAssocID="{2B79D713-FA10-43F8-A742-30B8BC460D88}" presName="hierChild2" presStyleCnt="0"/>
      <dgm:spPr/>
    </dgm:pt>
  </dgm:ptLst>
  <dgm:cxnLst>
    <dgm:cxn modelId="{02D4B900-F61F-4098-991E-8813DA2D2AC0}" type="presOf" srcId="{8010EDCF-07A4-4E30-B2CD-2F22030E0B83}" destId="{B859568A-A032-4EF0-9068-FA8348BAA7CB}" srcOrd="0" destOrd="0" presId="urn:microsoft.com/office/officeart/2005/8/layout/hierarchy1"/>
    <dgm:cxn modelId="{1DFDEE02-59B0-4C99-9596-77B552E8EAF6}" srcId="{CBED74E4-124C-40FC-A046-187D22045E6B}" destId="{863FC046-DEEE-415B-8E56-68EFDD10B170}" srcOrd="0" destOrd="0" parTransId="{A29ACF97-93BA-434B-9E01-6CACC01155F2}" sibTransId="{14628765-D76F-4F31-A109-B496B14EA35D}"/>
    <dgm:cxn modelId="{3F9D9813-F50A-411F-9407-67B1611F2465}" srcId="{76DB2A2C-14BE-426B-A351-C0FF6273FC11}" destId="{9EF73B6C-6C0A-4F64-9CCA-CB30F3DFA9CD}" srcOrd="0" destOrd="0" parTransId="{2D67E284-A54D-4833-B542-6DEF086AFE41}" sibTransId="{DAFC57E4-56C6-4FFA-992D-6621F7FFD556}"/>
    <dgm:cxn modelId="{5E118616-0413-4AE2-AC2C-41EC8F7957C5}" type="presOf" srcId="{E89542CD-B1C8-491F-B97F-F2B377E41799}" destId="{31A7A089-C3A0-4989-A603-6FE29A556C98}" srcOrd="0" destOrd="0" presId="urn:microsoft.com/office/officeart/2005/8/layout/hierarchy1"/>
    <dgm:cxn modelId="{DDA5C619-2F45-418C-8E6A-43C91735F861}" type="presOf" srcId="{A15CA7B7-1948-4AF4-BA5F-46111AE7136C}" destId="{DF71EA92-F179-4A73-8FFE-66B5253DA39A}" srcOrd="0" destOrd="0" presId="urn:microsoft.com/office/officeart/2005/8/layout/hierarchy1"/>
    <dgm:cxn modelId="{40A5AA20-B0E5-4C72-B144-A98F74460CF9}" srcId="{76DB2A2C-14BE-426B-A351-C0FF6273FC11}" destId="{CBED74E4-124C-40FC-A046-187D22045E6B}" srcOrd="1" destOrd="0" parTransId="{FE573ACD-031E-4ABE-B234-4FC0FC6BD8EA}" sibTransId="{8FA6820A-0E85-436B-A13F-7F82A0B01005}"/>
    <dgm:cxn modelId="{D05E982A-BD38-4298-BF66-20E54D25BA36}" srcId="{9EF73B6C-6C0A-4F64-9CCA-CB30F3DFA9CD}" destId="{5FA40647-B046-4E45-B406-1BBBDD5A5EC2}" srcOrd="0" destOrd="0" parTransId="{5335A414-DAFD-411B-AF2F-300D216C542B}" sibTransId="{30A40A53-E373-431E-BE35-7AF6416F5599}"/>
    <dgm:cxn modelId="{14FAB42F-8D1A-483B-81F5-6AD7B1F47555}" type="presOf" srcId="{963AC986-F151-4E07-8EB3-973014D3A7BE}" destId="{91B9F1F1-2AD4-40CD-9819-22552C66E9E3}" srcOrd="0" destOrd="0" presId="urn:microsoft.com/office/officeart/2005/8/layout/hierarchy1"/>
    <dgm:cxn modelId="{9E54105F-5D49-4D52-858B-A84D158747C9}" type="presOf" srcId="{71A25743-F827-4DA7-B43B-9C7F6BBAC8CD}" destId="{51F6783D-1717-484D-9CB4-C71543640BCB}" srcOrd="0" destOrd="0" presId="urn:microsoft.com/office/officeart/2005/8/layout/hierarchy1"/>
    <dgm:cxn modelId="{BBDBEA41-A1D3-41E8-A329-EFF4B16E424F}" type="presOf" srcId="{2B79D713-FA10-43F8-A742-30B8BC460D88}" destId="{D04D555D-924F-4173-9690-88B1CC3EB2F6}" srcOrd="0" destOrd="0" presId="urn:microsoft.com/office/officeart/2005/8/layout/hierarchy1"/>
    <dgm:cxn modelId="{9FF59262-39D4-49E6-A93C-F7C6E89A192F}" type="presOf" srcId="{76DB2A2C-14BE-426B-A351-C0FF6273FC11}" destId="{32EAA7E4-B8BC-47F5-BD31-7176B9731765}" srcOrd="0" destOrd="0" presId="urn:microsoft.com/office/officeart/2005/8/layout/hierarchy1"/>
    <dgm:cxn modelId="{66DB1F63-7FD7-4DF9-8CA1-C45AA00E5498}" type="presOf" srcId="{CBED74E4-124C-40FC-A046-187D22045E6B}" destId="{3176FEA9-D6BB-44A8-905E-E0BC547A18D6}" srcOrd="0" destOrd="0" presId="urn:microsoft.com/office/officeart/2005/8/layout/hierarchy1"/>
    <dgm:cxn modelId="{9CA3676E-8704-4D82-9580-AC21F4805F13}" srcId="{8010EDCF-07A4-4E30-B2CD-2F22030E0B83}" destId="{76DB2A2C-14BE-426B-A351-C0FF6273FC11}" srcOrd="0" destOrd="0" parTransId="{E89542CD-B1C8-491F-B97F-F2B377E41799}" sibTransId="{A8059577-026C-442A-98AB-2E0780533F67}"/>
    <dgm:cxn modelId="{1D88E14E-0D0C-4A6B-9BAA-FD1626DC4AA0}" srcId="{9EF73B6C-6C0A-4F64-9CCA-CB30F3DFA9CD}" destId="{963AC986-F151-4E07-8EB3-973014D3A7BE}" srcOrd="2" destOrd="0" parTransId="{71A25743-F827-4DA7-B43B-9C7F6BBAC8CD}" sibTransId="{DB0047B0-4CAC-426C-82FD-539F902F616D}"/>
    <dgm:cxn modelId="{274E5E53-BEF7-402A-A138-A81819646057}" srcId="{9EF73B6C-6C0A-4F64-9CCA-CB30F3DFA9CD}" destId="{47BF3E85-6512-4FCF-9958-A2F54C9337B8}" srcOrd="3" destOrd="0" parTransId="{720067A0-4D42-4E2A-A260-0C3B11BE82A5}" sibTransId="{3E1DC375-04CF-4E77-A411-5E30F9E2B37C}"/>
    <dgm:cxn modelId="{012FD255-E965-4960-8F43-C4E3394A204D}" srcId="{A15CA7B7-1948-4AF4-BA5F-46111AE7136C}" destId="{2B79D713-FA10-43F8-A742-30B8BC460D88}" srcOrd="1" destOrd="0" parTransId="{96B7351D-A307-4671-BD1E-4E7E74BB66B4}" sibTransId="{58676307-527B-4A73-A5FD-DFE1EB0B0B21}"/>
    <dgm:cxn modelId="{6C14AC77-0926-4058-A70B-B9AF4E98EC2D}" type="presOf" srcId="{9EF73B6C-6C0A-4F64-9CCA-CB30F3DFA9CD}" destId="{916B0A4A-A0CC-4C0C-86DC-7D662E44EBF3}" srcOrd="0" destOrd="0" presId="urn:microsoft.com/office/officeart/2005/8/layout/hierarchy1"/>
    <dgm:cxn modelId="{154B2A81-1500-4CC3-9FA2-9016589524AE}" type="presOf" srcId="{863FC046-DEEE-415B-8E56-68EFDD10B170}" destId="{C038D135-8B85-4AE1-9D02-73769CB31FB3}" srcOrd="0" destOrd="0" presId="urn:microsoft.com/office/officeart/2005/8/layout/hierarchy1"/>
    <dgm:cxn modelId="{2DECD587-54C1-4E51-AD07-A2F2A51AE4FA}" srcId="{A15CA7B7-1948-4AF4-BA5F-46111AE7136C}" destId="{8010EDCF-07A4-4E30-B2CD-2F22030E0B83}" srcOrd="0" destOrd="0" parTransId="{340444FD-2509-4A3A-983A-71FEBF533B28}" sibTransId="{CB8A87A7-032D-4DEF-BD44-1CAB20D60142}"/>
    <dgm:cxn modelId="{53F68B8A-D970-44A4-8D26-37DAD279F02A}" type="presOf" srcId="{840FE9D5-85FE-4A6A-871B-40622690D849}" destId="{D512AD5F-8067-4DC7-8273-9F21F80C99A4}" srcOrd="0" destOrd="0" presId="urn:microsoft.com/office/officeart/2005/8/layout/hierarchy1"/>
    <dgm:cxn modelId="{6BB29D90-B916-48DC-8182-9946FA38DAC7}" type="presOf" srcId="{5FA40647-B046-4E45-B406-1BBBDD5A5EC2}" destId="{C66C034D-8912-43D6-B2B9-4D3EB905C71E}" srcOrd="0" destOrd="0" presId="urn:microsoft.com/office/officeart/2005/8/layout/hierarchy1"/>
    <dgm:cxn modelId="{59A21F91-1D04-4BD9-9737-68D5E67C84A6}" type="presOf" srcId="{A29ACF97-93BA-434B-9E01-6CACC01155F2}" destId="{D9ADD63E-8B0F-4F01-B5F4-999360253A8C}" srcOrd="0" destOrd="0" presId="urn:microsoft.com/office/officeart/2005/8/layout/hierarchy1"/>
    <dgm:cxn modelId="{F7CC0092-6AA3-4F90-B6D0-D644B905D7FC}" type="presOf" srcId="{E280E179-945F-45B5-8932-373B11B2F27F}" destId="{616AA4CD-6211-42B8-9E0F-F865B90FF904}" srcOrd="0" destOrd="0" presId="urn:microsoft.com/office/officeart/2005/8/layout/hierarchy1"/>
    <dgm:cxn modelId="{40F22895-911A-47D5-8EE6-0596022E7EC8}" type="presOf" srcId="{2D67E284-A54D-4833-B542-6DEF086AFE41}" destId="{66AF1AE1-0CE9-43F2-A294-DC418C3687E6}" srcOrd="0" destOrd="0" presId="urn:microsoft.com/office/officeart/2005/8/layout/hierarchy1"/>
    <dgm:cxn modelId="{8E0CC2B2-FD98-4122-899D-7718AD7F7CB1}" type="presOf" srcId="{47BF3E85-6512-4FCF-9958-A2F54C9337B8}" destId="{ADFFBA88-B95E-47FF-9F5A-A72BC1CB1317}" srcOrd="0" destOrd="0" presId="urn:microsoft.com/office/officeart/2005/8/layout/hierarchy1"/>
    <dgm:cxn modelId="{18F849B8-C565-4302-9434-6BED6BBC237C}" type="presOf" srcId="{FE573ACD-031E-4ABE-B234-4FC0FC6BD8EA}" destId="{BF95DD31-A91B-403E-8197-138CC0CB7F9A}" srcOrd="0" destOrd="0" presId="urn:microsoft.com/office/officeart/2005/8/layout/hierarchy1"/>
    <dgm:cxn modelId="{791BEEC3-785B-4936-89CA-25A334485DB6}" srcId="{9EF73B6C-6C0A-4F64-9CCA-CB30F3DFA9CD}" destId="{E280E179-945F-45B5-8932-373B11B2F27F}" srcOrd="1" destOrd="0" parTransId="{840FE9D5-85FE-4A6A-871B-40622690D849}" sibTransId="{2C516CA4-3C2E-4DE7-AD03-29D1E0F801C1}"/>
    <dgm:cxn modelId="{5B41B5C7-E5FD-4B41-BF98-CB2E1497C744}" type="presOf" srcId="{5335A414-DAFD-411B-AF2F-300D216C542B}" destId="{15513DF3-D08A-40EF-A40F-18903F2C2F11}" srcOrd="0" destOrd="0" presId="urn:microsoft.com/office/officeart/2005/8/layout/hierarchy1"/>
    <dgm:cxn modelId="{C39AFCFD-8EBB-4554-90C3-79F3F71DDCF1}" type="presOf" srcId="{720067A0-4D42-4E2A-A260-0C3B11BE82A5}" destId="{4A8CC4DC-0626-4659-97F2-72A97A453821}" srcOrd="0" destOrd="0" presId="urn:microsoft.com/office/officeart/2005/8/layout/hierarchy1"/>
    <dgm:cxn modelId="{BD1B6AB9-0BC1-476A-8E6D-C1D86D40BC7F}" type="presParOf" srcId="{DF71EA92-F179-4A73-8FFE-66B5253DA39A}" destId="{F62ED027-47EC-4376-B658-85FBEEEC9275}" srcOrd="0" destOrd="0" presId="urn:microsoft.com/office/officeart/2005/8/layout/hierarchy1"/>
    <dgm:cxn modelId="{6D3C5492-8A98-462B-B965-FB8005FA7C90}" type="presParOf" srcId="{F62ED027-47EC-4376-B658-85FBEEEC9275}" destId="{F586942D-799E-40DB-AAC7-0EABEB8FC2CE}" srcOrd="0" destOrd="0" presId="urn:microsoft.com/office/officeart/2005/8/layout/hierarchy1"/>
    <dgm:cxn modelId="{7664DF7E-D7B3-4225-8726-CA8E0180441B}" type="presParOf" srcId="{F586942D-799E-40DB-AAC7-0EABEB8FC2CE}" destId="{31E94E13-5D9A-4006-9153-3896E1FC8FFE}" srcOrd="0" destOrd="0" presId="urn:microsoft.com/office/officeart/2005/8/layout/hierarchy1"/>
    <dgm:cxn modelId="{3699AFFE-3B2F-48CC-8A00-7C3C8A570182}" type="presParOf" srcId="{F586942D-799E-40DB-AAC7-0EABEB8FC2CE}" destId="{B859568A-A032-4EF0-9068-FA8348BAA7CB}" srcOrd="1" destOrd="0" presId="urn:microsoft.com/office/officeart/2005/8/layout/hierarchy1"/>
    <dgm:cxn modelId="{EBFB8C7E-3E10-47D0-992D-C2B2078B3449}" type="presParOf" srcId="{F62ED027-47EC-4376-B658-85FBEEEC9275}" destId="{66063D51-3907-409A-9150-6861AEE03180}" srcOrd="1" destOrd="0" presId="urn:microsoft.com/office/officeart/2005/8/layout/hierarchy1"/>
    <dgm:cxn modelId="{02B1251D-B08A-4239-9FFA-33E5C197913D}" type="presParOf" srcId="{66063D51-3907-409A-9150-6861AEE03180}" destId="{31A7A089-C3A0-4989-A603-6FE29A556C98}" srcOrd="0" destOrd="0" presId="urn:microsoft.com/office/officeart/2005/8/layout/hierarchy1"/>
    <dgm:cxn modelId="{AB7CDC17-17DF-4E78-8264-4DCCEE3833CF}" type="presParOf" srcId="{66063D51-3907-409A-9150-6861AEE03180}" destId="{75D5C5B5-336D-4232-853D-6C8672E7022F}" srcOrd="1" destOrd="0" presId="urn:microsoft.com/office/officeart/2005/8/layout/hierarchy1"/>
    <dgm:cxn modelId="{0AB66C36-31A3-40CB-8969-10A2D6B75F5E}" type="presParOf" srcId="{75D5C5B5-336D-4232-853D-6C8672E7022F}" destId="{F30CC3B5-3420-4874-961D-0C6299979355}" srcOrd="0" destOrd="0" presId="urn:microsoft.com/office/officeart/2005/8/layout/hierarchy1"/>
    <dgm:cxn modelId="{1E5EA54D-018E-4614-B9A8-69BC6109E1D0}" type="presParOf" srcId="{F30CC3B5-3420-4874-961D-0C6299979355}" destId="{170AF248-4754-44B2-A1C7-EFA5C8AB9481}" srcOrd="0" destOrd="0" presId="urn:microsoft.com/office/officeart/2005/8/layout/hierarchy1"/>
    <dgm:cxn modelId="{71299CD1-8EBD-4B64-B0BC-AD74DCE7D438}" type="presParOf" srcId="{F30CC3B5-3420-4874-961D-0C6299979355}" destId="{32EAA7E4-B8BC-47F5-BD31-7176B9731765}" srcOrd="1" destOrd="0" presId="urn:microsoft.com/office/officeart/2005/8/layout/hierarchy1"/>
    <dgm:cxn modelId="{EEE5E4E5-479D-467F-9E06-604003C621DC}" type="presParOf" srcId="{75D5C5B5-336D-4232-853D-6C8672E7022F}" destId="{14AE0450-F35E-409D-8504-B924501252B9}" srcOrd="1" destOrd="0" presId="urn:microsoft.com/office/officeart/2005/8/layout/hierarchy1"/>
    <dgm:cxn modelId="{1EE5C3C4-6597-4886-BC2B-FD2AD5DB5CA5}" type="presParOf" srcId="{14AE0450-F35E-409D-8504-B924501252B9}" destId="{66AF1AE1-0CE9-43F2-A294-DC418C3687E6}" srcOrd="0" destOrd="0" presId="urn:microsoft.com/office/officeart/2005/8/layout/hierarchy1"/>
    <dgm:cxn modelId="{EDE10B2C-A89A-4A83-B09D-DFC5E3FDD6A8}" type="presParOf" srcId="{14AE0450-F35E-409D-8504-B924501252B9}" destId="{D4E09DF6-DB41-459C-AF27-17044C52CD1A}" srcOrd="1" destOrd="0" presId="urn:microsoft.com/office/officeart/2005/8/layout/hierarchy1"/>
    <dgm:cxn modelId="{CE32535B-849F-4610-9CD5-CB4AF11B1AEE}" type="presParOf" srcId="{D4E09DF6-DB41-459C-AF27-17044C52CD1A}" destId="{12B8BDD6-2143-40EC-B944-489EE8222335}" srcOrd="0" destOrd="0" presId="urn:microsoft.com/office/officeart/2005/8/layout/hierarchy1"/>
    <dgm:cxn modelId="{32161426-D7D5-4712-B83C-715C103E993F}" type="presParOf" srcId="{12B8BDD6-2143-40EC-B944-489EE8222335}" destId="{F82DB6D1-9275-49FA-A9A4-9D8ECC3179DA}" srcOrd="0" destOrd="0" presId="urn:microsoft.com/office/officeart/2005/8/layout/hierarchy1"/>
    <dgm:cxn modelId="{403926C7-B105-4398-9E9A-D1F9BCA261D5}" type="presParOf" srcId="{12B8BDD6-2143-40EC-B944-489EE8222335}" destId="{916B0A4A-A0CC-4C0C-86DC-7D662E44EBF3}" srcOrd="1" destOrd="0" presId="urn:microsoft.com/office/officeart/2005/8/layout/hierarchy1"/>
    <dgm:cxn modelId="{D450C622-D50F-41D5-AC6E-B1C6D48E30E3}" type="presParOf" srcId="{D4E09DF6-DB41-459C-AF27-17044C52CD1A}" destId="{AB3384BF-4A98-43AC-9AEB-7EE62A5FF146}" srcOrd="1" destOrd="0" presId="urn:microsoft.com/office/officeart/2005/8/layout/hierarchy1"/>
    <dgm:cxn modelId="{F0B6B135-00C6-4FB3-B182-74FD4EA71488}" type="presParOf" srcId="{AB3384BF-4A98-43AC-9AEB-7EE62A5FF146}" destId="{15513DF3-D08A-40EF-A40F-18903F2C2F11}" srcOrd="0" destOrd="0" presId="urn:microsoft.com/office/officeart/2005/8/layout/hierarchy1"/>
    <dgm:cxn modelId="{ADD4EF50-E288-468C-B328-98678F78DCD6}" type="presParOf" srcId="{AB3384BF-4A98-43AC-9AEB-7EE62A5FF146}" destId="{C540ABD8-2DC2-4900-A826-9CBB18380EE2}" srcOrd="1" destOrd="0" presId="urn:microsoft.com/office/officeart/2005/8/layout/hierarchy1"/>
    <dgm:cxn modelId="{C3205F90-1949-4FB2-A8EC-9B9320F920DA}" type="presParOf" srcId="{C540ABD8-2DC2-4900-A826-9CBB18380EE2}" destId="{F2D15C16-690E-4396-BBD6-DEA8CCC1552A}" srcOrd="0" destOrd="0" presId="urn:microsoft.com/office/officeart/2005/8/layout/hierarchy1"/>
    <dgm:cxn modelId="{F5BDF001-65D9-49E0-AF08-FBDC379A0529}" type="presParOf" srcId="{F2D15C16-690E-4396-BBD6-DEA8CCC1552A}" destId="{52474F03-FAC7-42FA-9A0F-65EF9D498808}" srcOrd="0" destOrd="0" presId="urn:microsoft.com/office/officeart/2005/8/layout/hierarchy1"/>
    <dgm:cxn modelId="{F5AEA092-7493-4609-8573-78CF070B97EF}" type="presParOf" srcId="{F2D15C16-690E-4396-BBD6-DEA8CCC1552A}" destId="{C66C034D-8912-43D6-B2B9-4D3EB905C71E}" srcOrd="1" destOrd="0" presId="urn:microsoft.com/office/officeart/2005/8/layout/hierarchy1"/>
    <dgm:cxn modelId="{51CE2071-1F60-4197-8D4A-20736E05E9B4}" type="presParOf" srcId="{C540ABD8-2DC2-4900-A826-9CBB18380EE2}" destId="{1CB784F1-F8BE-4CE0-BD20-808B6159B57A}" srcOrd="1" destOrd="0" presId="urn:microsoft.com/office/officeart/2005/8/layout/hierarchy1"/>
    <dgm:cxn modelId="{97BF3373-4D76-4C42-B714-44C6C6BC316F}" type="presParOf" srcId="{AB3384BF-4A98-43AC-9AEB-7EE62A5FF146}" destId="{D512AD5F-8067-4DC7-8273-9F21F80C99A4}" srcOrd="2" destOrd="0" presId="urn:microsoft.com/office/officeart/2005/8/layout/hierarchy1"/>
    <dgm:cxn modelId="{5AE36635-9918-4E71-AEFD-917A3A97A400}" type="presParOf" srcId="{AB3384BF-4A98-43AC-9AEB-7EE62A5FF146}" destId="{396DE523-7887-4383-AF02-F82B4AC6764C}" srcOrd="3" destOrd="0" presId="urn:microsoft.com/office/officeart/2005/8/layout/hierarchy1"/>
    <dgm:cxn modelId="{6D9902CD-8D3F-4920-AB72-06CF5FA1AE93}" type="presParOf" srcId="{396DE523-7887-4383-AF02-F82B4AC6764C}" destId="{7DA62AA6-A5AB-412A-9D2A-DC31D3D1E493}" srcOrd="0" destOrd="0" presId="urn:microsoft.com/office/officeart/2005/8/layout/hierarchy1"/>
    <dgm:cxn modelId="{575FC99C-D6F7-4E79-AB80-3D0E1E33AD01}" type="presParOf" srcId="{7DA62AA6-A5AB-412A-9D2A-DC31D3D1E493}" destId="{0170C8D4-715A-4A59-B76D-7CFE2B6F88D5}" srcOrd="0" destOrd="0" presId="urn:microsoft.com/office/officeart/2005/8/layout/hierarchy1"/>
    <dgm:cxn modelId="{3AF89551-F668-4D8A-B19E-5C49E88E17ED}" type="presParOf" srcId="{7DA62AA6-A5AB-412A-9D2A-DC31D3D1E493}" destId="{616AA4CD-6211-42B8-9E0F-F865B90FF904}" srcOrd="1" destOrd="0" presId="urn:microsoft.com/office/officeart/2005/8/layout/hierarchy1"/>
    <dgm:cxn modelId="{795447CC-45D6-4953-BA60-74D07DA191AF}" type="presParOf" srcId="{396DE523-7887-4383-AF02-F82B4AC6764C}" destId="{FE76EC6E-00AC-4A8A-B9DE-F817A1142949}" srcOrd="1" destOrd="0" presId="urn:microsoft.com/office/officeart/2005/8/layout/hierarchy1"/>
    <dgm:cxn modelId="{4AF99315-4B60-444F-9BC5-7ADCA3BEBE9F}" type="presParOf" srcId="{AB3384BF-4A98-43AC-9AEB-7EE62A5FF146}" destId="{51F6783D-1717-484D-9CB4-C71543640BCB}" srcOrd="4" destOrd="0" presId="urn:microsoft.com/office/officeart/2005/8/layout/hierarchy1"/>
    <dgm:cxn modelId="{9E93F9DC-286C-4A99-8F2A-6BB34080BBE5}" type="presParOf" srcId="{AB3384BF-4A98-43AC-9AEB-7EE62A5FF146}" destId="{2423D343-5170-44A2-A997-71FECFEEB3D1}" srcOrd="5" destOrd="0" presId="urn:microsoft.com/office/officeart/2005/8/layout/hierarchy1"/>
    <dgm:cxn modelId="{E90CE297-5C4F-44D4-96C2-2911175C2A2E}" type="presParOf" srcId="{2423D343-5170-44A2-A997-71FECFEEB3D1}" destId="{107499A2-6132-4B5B-946A-6B971E90FE27}" srcOrd="0" destOrd="0" presId="urn:microsoft.com/office/officeart/2005/8/layout/hierarchy1"/>
    <dgm:cxn modelId="{E165FB02-41BF-48D6-9AAD-B91A1F412B40}" type="presParOf" srcId="{107499A2-6132-4B5B-946A-6B971E90FE27}" destId="{2753D5D6-1562-4883-8C7E-F1DD4BE579D1}" srcOrd="0" destOrd="0" presId="urn:microsoft.com/office/officeart/2005/8/layout/hierarchy1"/>
    <dgm:cxn modelId="{747FCB8D-92E4-448E-BB3F-A966137EC21A}" type="presParOf" srcId="{107499A2-6132-4B5B-946A-6B971E90FE27}" destId="{91B9F1F1-2AD4-40CD-9819-22552C66E9E3}" srcOrd="1" destOrd="0" presId="urn:microsoft.com/office/officeart/2005/8/layout/hierarchy1"/>
    <dgm:cxn modelId="{FC37B0E3-3C4B-4F18-AA75-712C0F23A459}" type="presParOf" srcId="{2423D343-5170-44A2-A997-71FECFEEB3D1}" destId="{3ABF4F77-95EA-4B85-BA9C-C70A95C374AE}" srcOrd="1" destOrd="0" presId="urn:microsoft.com/office/officeart/2005/8/layout/hierarchy1"/>
    <dgm:cxn modelId="{14432193-B447-4C40-A956-9A4D83F4A945}" type="presParOf" srcId="{AB3384BF-4A98-43AC-9AEB-7EE62A5FF146}" destId="{4A8CC4DC-0626-4659-97F2-72A97A453821}" srcOrd="6" destOrd="0" presId="urn:microsoft.com/office/officeart/2005/8/layout/hierarchy1"/>
    <dgm:cxn modelId="{D61B6E1B-0E5C-43ED-9205-890A8FE4F114}" type="presParOf" srcId="{AB3384BF-4A98-43AC-9AEB-7EE62A5FF146}" destId="{477588DC-8478-44FF-A733-51EB80210539}" srcOrd="7" destOrd="0" presId="urn:microsoft.com/office/officeart/2005/8/layout/hierarchy1"/>
    <dgm:cxn modelId="{CCD5362B-EEF8-4F85-A52E-00057245691B}" type="presParOf" srcId="{477588DC-8478-44FF-A733-51EB80210539}" destId="{192568CF-1669-45F9-9ADE-4EFF04949B68}" srcOrd="0" destOrd="0" presId="urn:microsoft.com/office/officeart/2005/8/layout/hierarchy1"/>
    <dgm:cxn modelId="{363879E0-B69E-48C2-9AFC-C9C26279CB53}" type="presParOf" srcId="{192568CF-1669-45F9-9ADE-4EFF04949B68}" destId="{F0EC5339-49BC-4380-99CB-B11F00C2F183}" srcOrd="0" destOrd="0" presId="urn:microsoft.com/office/officeart/2005/8/layout/hierarchy1"/>
    <dgm:cxn modelId="{04F87225-582E-4039-A6D4-8408A0DA3929}" type="presParOf" srcId="{192568CF-1669-45F9-9ADE-4EFF04949B68}" destId="{ADFFBA88-B95E-47FF-9F5A-A72BC1CB1317}" srcOrd="1" destOrd="0" presId="urn:microsoft.com/office/officeart/2005/8/layout/hierarchy1"/>
    <dgm:cxn modelId="{E06B5E37-4561-4C77-BFAD-7C4D7BFF588C}" type="presParOf" srcId="{477588DC-8478-44FF-A733-51EB80210539}" destId="{5014BB56-86E4-447E-8664-C6B5D82F7483}" srcOrd="1" destOrd="0" presId="urn:microsoft.com/office/officeart/2005/8/layout/hierarchy1"/>
    <dgm:cxn modelId="{8BA3563E-8C64-45A6-9A60-D7665CFA9A57}" type="presParOf" srcId="{14AE0450-F35E-409D-8504-B924501252B9}" destId="{BF95DD31-A91B-403E-8197-138CC0CB7F9A}" srcOrd="2" destOrd="0" presId="urn:microsoft.com/office/officeart/2005/8/layout/hierarchy1"/>
    <dgm:cxn modelId="{8F2A4B72-FFCE-4800-AE05-B7D813EB136A}" type="presParOf" srcId="{14AE0450-F35E-409D-8504-B924501252B9}" destId="{8F40C05D-A3CF-4008-9DA4-D694C9EF9ABD}" srcOrd="3" destOrd="0" presId="urn:microsoft.com/office/officeart/2005/8/layout/hierarchy1"/>
    <dgm:cxn modelId="{9B04E7A7-158A-4FA3-9E8F-7E42D5D3A050}" type="presParOf" srcId="{8F40C05D-A3CF-4008-9DA4-D694C9EF9ABD}" destId="{2FC7590A-029E-47A8-B20B-689256002255}" srcOrd="0" destOrd="0" presId="urn:microsoft.com/office/officeart/2005/8/layout/hierarchy1"/>
    <dgm:cxn modelId="{A9B6DAA5-8C27-4AF0-819D-518A974FAF0B}" type="presParOf" srcId="{2FC7590A-029E-47A8-B20B-689256002255}" destId="{76B4F1CE-4C35-4A55-A159-CAF4C9712639}" srcOrd="0" destOrd="0" presId="urn:microsoft.com/office/officeart/2005/8/layout/hierarchy1"/>
    <dgm:cxn modelId="{36B1A3A2-3D43-46B6-AF69-A7D404DE54BA}" type="presParOf" srcId="{2FC7590A-029E-47A8-B20B-689256002255}" destId="{3176FEA9-D6BB-44A8-905E-E0BC547A18D6}" srcOrd="1" destOrd="0" presId="urn:microsoft.com/office/officeart/2005/8/layout/hierarchy1"/>
    <dgm:cxn modelId="{5BBD365C-F1D1-49C3-BF0E-0926A611FB1A}" type="presParOf" srcId="{8F40C05D-A3CF-4008-9DA4-D694C9EF9ABD}" destId="{A270E42D-98A4-4DFF-AFD4-64A0AB759F02}" srcOrd="1" destOrd="0" presId="urn:microsoft.com/office/officeart/2005/8/layout/hierarchy1"/>
    <dgm:cxn modelId="{798418C1-1B53-4CCC-A015-DD997C2CB408}" type="presParOf" srcId="{A270E42D-98A4-4DFF-AFD4-64A0AB759F02}" destId="{D9ADD63E-8B0F-4F01-B5F4-999360253A8C}" srcOrd="0" destOrd="0" presId="urn:microsoft.com/office/officeart/2005/8/layout/hierarchy1"/>
    <dgm:cxn modelId="{E5764720-4018-4E71-82E0-15B2F2CEA648}" type="presParOf" srcId="{A270E42D-98A4-4DFF-AFD4-64A0AB759F02}" destId="{3213D89F-592F-472C-8CC0-AAF920C6F102}" srcOrd="1" destOrd="0" presId="urn:microsoft.com/office/officeart/2005/8/layout/hierarchy1"/>
    <dgm:cxn modelId="{156491FD-E50C-41FB-95FF-E3CFA633E0FE}" type="presParOf" srcId="{3213D89F-592F-472C-8CC0-AAF920C6F102}" destId="{1974A324-B9A5-4CA8-BBCD-B3A5645FA5B2}" srcOrd="0" destOrd="0" presId="urn:microsoft.com/office/officeart/2005/8/layout/hierarchy1"/>
    <dgm:cxn modelId="{69644DFA-85F1-462E-996E-F7C74AD5E78B}" type="presParOf" srcId="{1974A324-B9A5-4CA8-BBCD-B3A5645FA5B2}" destId="{8FCBF3B1-2067-4180-BFB8-9CA41C92482B}" srcOrd="0" destOrd="0" presId="urn:microsoft.com/office/officeart/2005/8/layout/hierarchy1"/>
    <dgm:cxn modelId="{FE3F65FB-1101-498B-BD93-130B0325C0BB}" type="presParOf" srcId="{1974A324-B9A5-4CA8-BBCD-B3A5645FA5B2}" destId="{C038D135-8B85-4AE1-9D02-73769CB31FB3}" srcOrd="1" destOrd="0" presId="urn:microsoft.com/office/officeart/2005/8/layout/hierarchy1"/>
    <dgm:cxn modelId="{D80C676C-B950-4EFD-9587-DEBE23DAB4A8}" type="presParOf" srcId="{3213D89F-592F-472C-8CC0-AAF920C6F102}" destId="{2CEDF43D-654D-4865-B358-6AB8D9046D17}" srcOrd="1" destOrd="0" presId="urn:microsoft.com/office/officeart/2005/8/layout/hierarchy1"/>
    <dgm:cxn modelId="{E37837C8-1EE2-49F8-BFB3-F3D49F4DF5F1}" type="presParOf" srcId="{DF71EA92-F179-4A73-8FFE-66B5253DA39A}" destId="{1DA6D844-0DA0-43CA-B60A-8EFCC01ADB9D}" srcOrd="1" destOrd="0" presId="urn:microsoft.com/office/officeart/2005/8/layout/hierarchy1"/>
    <dgm:cxn modelId="{B04154D1-C708-4F00-A9C4-FF9F085A4E9D}" type="presParOf" srcId="{1DA6D844-0DA0-43CA-B60A-8EFCC01ADB9D}" destId="{3E99E62D-A8F8-41EF-920D-42FA81CAD24A}" srcOrd="0" destOrd="0" presId="urn:microsoft.com/office/officeart/2005/8/layout/hierarchy1"/>
    <dgm:cxn modelId="{F69E6F07-8537-4C11-876F-B481EBE01729}" type="presParOf" srcId="{3E99E62D-A8F8-41EF-920D-42FA81CAD24A}" destId="{C77483E6-4FB2-4F5F-A282-9D88CFAD3F61}" srcOrd="0" destOrd="0" presId="urn:microsoft.com/office/officeart/2005/8/layout/hierarchy1"/>
    <dgm:cxn modelId="{751B5B09-E52B-4077-A4CF-4636F0EB1C03}" type="presParOf" srcId="{3E99E62D-A8F8-41EF-920D-42FA81CAD24A}" destId="{D04D555D-924F-4173-9690-88B1CC3EB2F6}" srcOrd="1" destOrd="0" presId="urn:microsoft.com/office/officeart/2005/8/layout/hierarchy1"/>
    <dgm:cxn modelId="{12A46B95-DB17-4455-B253-47BCFE2879A5}" type="presParOf" srcId="{1DA6D844-0DA0-43CA-B60A-8EFCC01ADB9D}" destId="{19BDEC13-B87B-45C7-AE1F-7142493D78C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DD63E-8B0F-4F01-B5F4-999360253A8C}">
      <dsp:nvSpPr>
        <dsp:cNvPr id="0" name=""/>
        <dsp:cNvSpPr/>
      </dsp:nvSpPr>
      <dsp:spPr>
        <a:xfrm>
          <a:off x="5771899" y="3127175"/>
          <a:ext cx="91440" cy="313852"/>
        </a:xfrm>
        <a:custGeom>
          <a:avLst/>
          <a:gdLst/>
          <a:ahLst/>
          <a:cxnLst/>
          <a:rect l="0" t="0" r="0" b="0"/>
          <a:pathLst>
            <a:path>
              <a:moveTo>
                <a:pt x="45720" y="0"/>
              </a:moveTo>
              <a:lnTo>
                <a:pt x="4572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BF95DD31-A91B-403E-8197-138CC0CB7F9A}">
      <dsp:nvSpPr>
        <dsp:cNvPr id="0" name=""/>
        <dsp:cNvSpPr/>
      </dsp:nvSpPr>
      <dsp:spPr>
        <a:xfrm>
          <a:off x="4210383" y="2128065"/>
          <a:ext cx="1607236" cy="313852"/>
        </a:xfrm>
        <a:custGeom>
          <a:avLst/>
          <a:gdLst/>
          <a:ahLst/>
          <a:cxnLst/>
          <a:rect l="0" t="0" r="0" b="0"/>
          <a:pathLst>
            <a:path>
              <a:moveTo>
                <a:pt x="0" y="0"/>
              </a:moveTo>
              <a:lnTo>
                <a:pt x="0" y="213880"/>
              </a:lnTo>
              <a:lnTo>
                <a:pt x="1607236" y="213880"/>
              </a:lnTo>
              <a:lnTo>
                <a:pt x="1607236"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A8CC4DC-0626-4659-97F2-72A97A453821}">
      <dsp:nvSpPr>
        <dsp:cNvPr id="0" name=""/>
        <dsp:cNvSpPr/>
      </dsp:nvSpPr>
      <dsp:spPr>
        <a:xfrm>
          <a:off x="2520224" y="3127175"/>
          <a:ext cx="1978436" cy="313852"/>
        </a:xfrm>
        <a:custGeom>
          <a:avLst/>
          <a:gdLst/>
          <a:ahLst/>
          <a:cxnLst/>
          <a:rect l="0" t="0" r="0" b="0"/>
          <a:pathLst>
            <a:path>
              <a:moveTo>
                <a:pt x="0" y="0"/>
              </a:moveTo>
              <a:lnTo>
                <a:pt x="0" y="213880"/>
              </a:lnTo>
              <a:lnTo>
                <a:pt x="1978436" y="213880"/>
              </a:lnTo>
              <a:lnTo>
                <a:pt x="1978436"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1F6783D-1717-484D-9CB4-C71543640BCB}">
      <dsp:nvSpPr>
        <dsp:cNvPr id="0" name=""/>
        <dsp:cNvSpPr/>
      </dsp:nvSpPr>
      <dsp:spPr>
        <a:xfrm>
          <a:off x="2520224" y="3127175"/>
          <a:ext cx="659478" cy="313852"/>
        </a:xfrm>
        <a:custGeom>
          <a:avLst/>
          <a:gdLst/>
          <a:ahLst/>
          <a:cxnLst/>
          <a:rect l="0" t="0" r="0" b="0"/>
          <a:pathLst>
            <a:path>
              <a:moveTo>
                <a:pt x="0" y="0"/>
              </a:moveTo>
              <a:lnTo>
                <a:pt x="0" y="213880"/>
              </a:lnTo>
              <a:lnTo>
                <a:pt x="659478" y="213880"/>
              </a:lnTo>
              <a:lnTo>
                <a:pt x="659478"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512AD5F-8067-4DC7-8273-9F21F80C99A4}">
      <dsp:nvSpPr>
        <dsp:cNvPr id="0" name=""/>
        <dsp:cNvSpPr/>
      </dsp:nvSpPr>
      <dsp:spPr>
        <a:xfrm>
          <a:off x="1860746" y="3127175"/>
          <a:ext cx="659478" cy="313852"/>
        </a:xfrm>
        <a:custGeom>
          <a:avLst/>
          <a:gdLst/>
          <a:ahLst/>
          <a:cxnLst/>
          <a:rect l="0" t="0" r="0" b="0"/>
          <a:pathLst>
            <a:path>
              <a:moveTo>
                <a:pt x="659478" y="0"/>
              </a:moveTo>
              <a:lnTo>
                <a:pt x="659478"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5513DF3-D08A-40EF-A40F-18903F2C2F11}">
      <dsp:nvSpPr>
        <dsp:cNvPr id="0" name=""/>
        <dsp:cNvSpPr/>
      </dsp:nvSpPr>
      <dsp:spPr>
        <a:xfrm>
          <a:off x="541788" y="3127175"/>
          <a:ext cx="1978436" cy="313852"/>
        </a:xfrm>
        <a:custGeom>
          <a:avLst/>
          <a:gdLst/>
          <a:ahLst/>
          <a:cxnLst/>
          <a:rect l="0" t="0" r="0" b="0"/>
          <a:pathLst>
            <a:path>
              <a:moveTo>
                <a:pt x="1978436" y="0"/>
              </a:moveTo>
              <a:lnTo>
                <a:pt x="1978436"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6AF1AE1-0CE9-43F2-A294-DC418C3687E6}">
      <dsp:nvSpPr>
        <dsp:cNvPr id="0" name=""/>
        <dsp:cNvSpPr/>
      </dsp:nvSpPr>
      <dsp:spPr>
        <a:xfrm>
          <a:off x="2520224" y="2128065"/>
          <a:ext cx="1690158" cy="313852"/>
        </a:xfrm>
        <a:custGeom>
          <a:avLst/>
          <a:gdLst/>
          <a:ahLst/>
          <a:cxnLst/>
          <a:rect l="0" t="0" r="0" b="0"/>
          <a:pathLst>
            <a:path>
              <a:moveTo>
                <a:pt x="1690158" y="0"/>
              </a:moveTo>
              <a:lnTo>
                <a:pt x="1690158" y="213880"/>
              </a:lnTo>
              <a:lnTo>
                <a:pt x="0" y="213880"/>
              </a:lnTo>
              <a:lnTo>
                <a:pt x="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A7A089-C3A0-4989-A603-6FE29A556C98}">
      <dsp:nvSpPr>
        <dsp:cNvPr id="0" name=""/>
        <dsp:cNvSpPr/>
      </dsp:nvSpPr>
      <dsp:spPr>
        <a:xfrm>
          <a:off x="4164663" y="1128954"/>
          <a:ext cx="91440" cy="313852"/>
        </a:xfrm>
        <a:custGeom>
          <a:avLst/>
          <a:gdLst/>
          <a:ahLst/>
          <a:cxnLst/>
          <a:rect l="0" t="0" r="0" b="0"/>
          <a:pathLst>
            <a:path>
              <a:moveTo>
                <a:pt x="45720" y="0"/>
              </a:moveTo>
              <a:lnTo>
                <a:pt x="45720" y="313852"/>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1E94E13-5D9A-4006-9153-3896E1FC8FFE}">
      <dsp:nvSpPr>
        <dsp:cNvPr id="0" name=""/>
        <dsp:cNvSpPr/>
      </dsp:nvSpPr>
      <dsp:spPr>
        <a:xfrm>
          <a:off x="3670809" y="443695"/>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859568A-A032-4EF0-9068-FA8348BAA7CB}">
      <dsp:nvSpPr>
        <dsp:cNvPr id="0" name=""/>
        <dsp:cNvSpPr/>
      </dsp:nvSpPr>
      <dsp:spPr>
        <a:xfrm>
          <a:off x="3790714" y="557605"/>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City Manager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Paula Boggs Muething</a:t>
          </a:r>
        </a:p>
      </dsp:txBody>
      <dsp:txXfrm>
        <a:off x="3810785" y="577676"/>
        <a:ext cx="1039005" cy="645116"/>
      </dsp:txXfrm>
    </dsp:sp>
    <dsp:sp modelId="{170AF248-4754-44B2-A1C7-EFA5C8AB9481}">
      <dsp:nvSpPr>
        <dsp:cNvPr id="0" name=""/>
        <dsp:cNvSpPr/>
      </dsp:nvSpPr>
      <dsp:spPr>
        <a:xfrm>
          <a:off x="3670809" y="1442806"/>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2EAA7E4-B8BC-47F5-BD31-7176B9731765}">
      <dsp:nvSpPr>
        <dsp:cNvPr id="0" name=""/>
        <dsp:cNvSpPr/>
      </dsp:nvSpPr>
      <dsp:spPr>
        <a:xfrm>
          <a:off x="3790714" y="1556716"/>
          <a:ext cx="1079147" cy="685258"/>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CCA Director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Gabriel Davis</a:t>
          </a:r>
        </a:p>
      </dsp:txBody>
      <dsp:txXfrm>
        <a:off x="3810785" y="1576787"/>
        <a:ext cx="1039005" cy="645116"/>
      </dsp:txXfrm>
    </dsp:sp>
    <dsp:sp modelId="{F82DB6D1-9275-49FA-A9A4-9D8ECC3179DA}">
      <dsp:nvSpPr>
        <dsp:cNvPr id="0" name=""/>
        <dsp:cNvSpPr/>
      </dsp:nvSpPr>
      <dsp:spPr>
        <a:xfrm>
          <a:off x="1980651" y="2441917"/>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16B0A4A-A0CC-4C0C-86DC-7D662E44EBF3}">
      <dsp:nvSpPr>
        <dsp:cNvPr id="0" name=""/>
        <dsp:cNvSpPr/>
      </dsp:nvSpPr>
      <dsp:spPr>
        <a:xfrm>
          <a:off x="2100556" y="2555826"/>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Chief 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Dena Brown</a:t>
          </a:r>
        </a:p>
      </dsp:txBody>
      <dsp:txXfrm>
        <a:off x="2120627" y="2575897"/>
        <a:ext cx="1039005" cy="645116"/>
      </dsp:txXfrm>
    </dsp:sp>
    <dsp:sp modelId="{52474F03-FAC7-42FA-9A0F-65EF9D498808}">
      <dsp:nvSpPr>
        <dsp:cNvPr id="0" name=""/>
        <dsp:cNvSpPr/>
      </dsp:nvSpPr>
      <dsp:spPr>
        <a:xfrm>
          <a:off x="2214" y="3441027"/>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66C034D-8912-43D6-B2B9-4D3EB905C71E}">
      <dsp:nvSpPr>
        <dsp:cNvPr id="0" name=""/>
        <dsp:cNvSpPr/>
      </dsp:nvSpPr>
      <dsp:spPr>
        <a:xfrm>
          <a:off x="122119"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Jonathan Batista</a:t>
          </a:r>
        </a:p>
      </dsp:txBody>
      <dsp:txXfrm>
        <a:off x="142190" y="3575008"/>
        <a:ext cx="1039005" cy="645116"/>
      </dsp:txXfrm>
    </dsp:sp>
    <dsp:sp modelId="{0170C8D4-715A-4A59-B76D-7CFE2B6F88D5}">
      <dsp:nvSpPr>
        <dsp:cNvPr id="0" name=""/>
        <dsp:cNvSpPr/>
      </dsp:nvSpPr>
      <dsp:spPr>
        <a:xfrm>
          <a:off x="1321172" y="3441027"/>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16AA4CD-6211-42B8-9E0F-F865B90FF904}">
      <dsp:nvSpPr>
        <dsp:cNvPr id="0" name=""/>
        <dsp:cNvSpPr/>
      </dsp:nvSpPr>
      <dsp:spPr>
        <a:xfrm>
          <a:off x="1441077"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Ike Ekeke</a:t>
          </a:r>
        </a:p>
      </dsp:txBody>
      <dsp:txXfrm>
        <a:off x="1461148" y="3575008"/>
        <a:ext cx="1039005" cy="645116"/>
      </dsp:txXfrm>
    </dsp:sp>
    <dsp:sp modelId="{2753D5D6-1562-4883-8C7E-F1DD4BE579D1}">
      <dsp:nvSpPr>
        <dsp:cNvPr id="0" name=""/>
        <dsp:cNvSpPr/>
      </dsp:nvSpPr>
      <dsp:spPr>
        <a:xfrm>
          <a:off x="2640130" y="3441027"/>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1B9F1F1-2AD4-40CD-9819-22552C66E9E3}">
      <dsp:nvSpPr>
        <dsp:cNvPr id="0" name=""/>
        <dsp:cNvSpPr/>
      </dsp:nvSpPr>
      <dsp:spPr>
        <a:xfrm>
          <a:off x="2760035"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Morgan Givens</a:t>
          </a:r>
        </a:p>
      </dsp:txBody>
      <dsp:txXfrm>
        <a:off x="2780106" y="3575008"/>
        <a:ext cx="1039005" cy="645116"/>
      </dsp:txXfrm>
    </dsp:sp>
    <dsp:sp modelId="{F0EC5339-49BC-4380-99CB-B11F00C2F183}">
      <dsp:nvSpPr>
        <dsp:cNvPr id="0" name=""/>
        <dsp:cNvSpPr/>
      </dsp:nvSpPr>
      <dsp:spPr>
        <a:xfrm>
          <a:off x="3959088" y="3441027"/>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ADFFBA88-B95E-47FF-9F5A-A72BC1CB1317}">
      <dsp:nvSpPr>
        <dsp:cNvPr id="0" name=""/>
        <dsp:cNvSpPr/>
      </dsp:nvSpPr>
      <dsp:spPr>
        <a:xfrm>
          <a:off x="4078993"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Investigator</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Jessalyn Goodman</a:t>
          </a:r>
        </a:p>
      </dsp:txBody>
      <dsp:txXfrm>
        <a:off x="4099064" y="3575008"/>
        <a:ext cx="1039005" cy="645116"/>
      </dsp:txXfrm>
    </dsp:sp>
    <dsp:sp modelId="{76B4F1CE-4C35-4A55-A159-CAF4C9712639}">
      <dsp:nvSpPr>
        <dsp:cNvPr id="0" name=""/>
        <dsp:cNvSpPr/>
      </dsp:nvSpPr>
      <dsp:spPr>
        <a:xfrm>
          <a:off x="5278045" y="2441917"/>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3176FEA9-D6BB-44A8-905E-E0BC547A18D6}">
      <dsp:nvSpPr>
        <dsp:cNvPr id="0" name=""/>
        <dsp:cNvSpPr/>
      </dsp:nvSpPr>
      <dsp:spPr>
        <a:xfrm>
          <a:off x="5397951" y="2555826"/>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Senior Administrative Specialist</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Michelle Bonner</a:t>
          </a:r>
        </a:p>
      </dsp:txBody>
      <dsp:txXfrm>
        <a:off x="5418022" y="2575897"/>
        <a:ext cx="1039005" cy="645116"/>
      </dsp:txXfrm>
    </dsp:sp>
    <dsp:sp modelId="{8FCBF3B1-2067-4180-BFB8-9CA41C92482B}">
      <dsp:nvSpPr>
        <dsp:cNvPr id="0" name=""/>
        <dsp:cNvSpPr/>
      </dsp:nvSpPr>
      <dsp:spPr>
        <a:xfrm>
          <a:off x="5278045" y="3441027"/>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038D135-8B85-4AE1-9D02-73769CB31FB3}">
      <dsp:nvSpPr>
        <dsp:cNvPr id="0" name=""/>
        <dsp:cNvSpPr/>
      </dsp:nvSpPr>
      <dsp:spPr>
        <a:xfrm>
          <a:off x="5397951" y="3554937"/>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Administrative Specialist</a:t>
          </a:r>
        </a:p>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Heidi Woods</a:t>
          </a:r>
        </a:p>
      </dsp:txBody>
      <dsp:txXfrm>
        <a:off x="5418022" y="3575008"/>
        <a:ext cx="1039005" cy="645116"/>
      </dsp:txXfrm>
    </dsp:sp>
    <dsp:sp modelId="{C77483E6-4FB2-4F5F-A282-9D88CFAD3F61}">
      <dsp:nvSpPr>
        <dsp:cNvPr id="0" name=""/>
        <dsp:cNvSpPr/>
      </dsp:nvSpPr>
      <dsp:spPr>
        <a:xfrm>
          <a:off x="1676644" y="1439828"/>
          <a:ext cx="1079147" cy="685258"/>
        </a:xfrm>
        <a:prstGeom prst="roundRect">
          <a:avLst>
            <a:gd name="adj" fmla="val 10000"/>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04D555D-924F-4173-9690-88B1CC3EB2F6}">
      <dsp:nvSpPr>
        <dsp:cNvPr id="0" name=""/>
        <dsp:cNvSpPr/>
      </dsp:nvSpPr>
      <dsp:spPr>
        <a:xfrm>
          <a:off x="1796549" y="1553738"/>
          <a:ext cx="1079147" cy="685258"/>
        </a:xfrm>
        <a:prstGeom prst="roundRect">
          <a:avLst>
            <a:gd name="adj" fmla="val 10000"/>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panose="020B0604020202020204" pitchFamily="34" charset="0"/>
              <a:cs typeface="Arial" panose="020B0604020202020204" pitchFamily="34" charset="0"/>
            </a:rPr>
            <a:t>CCA Board</a:t>
          </a:r>
        </a:p>
      </dsp:txBody>
      <dsp:txXfrm>
        <a:off x="1816620" y="1573809"/>
        <a:ext cx="1039005" cy="6451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0.26158</cdr:x>
      <cdr:y>0.05952</cdr:y>
    </cdr:from>
    <cdr:to>
      <cdr:x>0.26158</cdr:x>
      <cdr:y>0.97952</cdr:y>
    </cdr:to>
    <cdr:cxnSp macro="">
      <cdr:nvCxnSpPr>
        <cdr:cNvPr id="3" name="Straight Connector 2">
          <a:extLst xmlns:a="http://schemas.openxmlformats.org/drawingml/2006/main">
            <a:ext uri="{FF2B5EF4-FFF2-40B4-BE49-F238E27FC236}">
              <a16:creationId xmlns:a16="http://schemas.microsoft.com/office/drawing/2014/main" id="{A1F741B6-C2C0-4FFA-A439-69CB9546B5C1}"/>
            </a:ext>
          </a:extLst>
        </cdr:cNvPr>
        <cdr:cNvCxnSpPr/>
      </cdr:nvCxnSpPr>
      <cdr:spPr>
        <a:xfrm xmlns:a="http://schemas.openxmlformats.org/drawingml/2006/main">
          <a:off x="2152662" y="190490"/>
          <a:ext cx="0" cy="2944368"/>
        </a:xfrm>
        <a:prstGeom xmlns:a="http://schemas.openxmlformats.org/drawingml/2006/main" prst="line">
          <a:avLst/>
        </a:prstGeom>
        <a:ln xmlns:a="http://schemas.openxmlformats.org/drawingml/2006/main" w="9525">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0.57194</cdr:x>
      <cdr:y>0.05396</cdr:y>
    </cdr:from>
    <cdr:to>
      <cdr:x>0.57194</cdr:x>
      <cdr:y>0.97396</cdr:y>
    </cdr:to>
    <cdr:cxnSp macro="">
      <cdr:nvCxnSpPr>
        <cdr:cNvPr id="8" name="Straight Connector 7">
          <a:extLst xmlns:a="http://schemas.openxmlformats.org/drawingml/2006/main">
            <a:ext uri="{FF2B5EF4-FFF2-40B4-BE49-F238E27FC236}">
              <a16:creationId xmlns:a16="http://schemas.microsoft.com/office/drawing/2014/main" id="{94945239-15BE-489D-8839-076EEE86C2C3}"/>
            </a:ext>
          </a:extLst>
        </cdr:cNvPr>
        <cdr:cNvCxnSpPr/>
      </cdr:nvCxnSpPr>
      <cdr:spPr>
        <a:xfrm xmlns:a="http://schemas.openxmlformats.org/drawingml/2006/main">
          <a:off x="3660843" y="148018"/>
          <a:ext cx="0" cy="2523744"/>
        </a:xfrm>
        <a:prstGeom xmlns:a="http://schemas.openxmlformats.org/drawingml/2006/main" prst="line">
          <a:avLst/>
        </a:prstGeom>
        <a:ln xmlns:a="http://schemas.openxmlformats.org/drawingml/2006/main" w="9525">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0.27249</cdr:x>
      <cdr:y>0.05333</cdr:y>
    </cdr:from>
    <cdr:to>
      <cdr:x>0.27249</cdr:x>
      <cdr:y>0.97999</cdr:y>
    </cdr:to>
    <cdr:cxnSp macro="">
      <cdr:nvCxnSpPr>
        <cdr:cNvPr id="3" name="Straight Connector 2">
          <a:extLst xmlns:a="http://schemas.openxmlformats.org/drawingml/2006/main">
            <a:ext uri="{FF2B5EF4-FFF2-40B4-BE49-F238E27FC236}">
              <a16:creationId xmlns:a16="http://schemas.microsoft.com/office/drawing/2014/main" id="{60301DB4-164B-4ECD-A1D8-F2FC5CCAEB76}"/>
            </a:ext>
          </a:extLst>
        </cdr:cNvPr>
        <cdr:cNvCxnSpPr/>
      </cdr:nvCxnSpPr>
      <cdr:spPr>
        <a:xfrm xmlns:a="http://schemas.openxmlformats.org/drawingml/2006/main">
          <a:off x="2242508" y="170665"/>
          <a:ext cx="0" cy="2965683"/>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0.60036</cdr:x>
      <cdr:y>0.05556</cdr:y>
    </cdr:from>
    <cdr:to>
      <cdr:x>0.60036</cdr:x>
      <cdr:y>0.98222</cdr:y>
    </cdr:to>
    <cdr:cxnSp macro="">
      <cdr:nvCxnSpPr>
        <cdr:cNvPr id="4" name="Straight Connector 3">
          <a:extLst xmlns:a="http://schemas.openxmlformats.org/drawingml/2006/main">
            <a:ext uri="{FF2B5EF4-FFF2-40B4-BE49-F238E27FC236}">
              <a16:creationId xmlns:a16="http://schemas.microsoft.com/office/drawing/2014/main" id="{4C8A3156-2AB7-4C03-A94F-C949D9BD4811}"/>
            </a:ext>
          </a:extLst>
        </cdr:cNvPr>
        <cdr:cNvCxnSpPr/>
      </cdr:nvCxnSpPr>
      <cdr:spPr>
        <a:xfrm xmlns:a="http://schemas.openxmlformats.org/drawingml/2006/main">
          <a:off x="4940733" y="177804"/>
          <a:ext cx="0" cy="2965683"/>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0.6434</cdr:x>
      <cdr:y>0.05121</cdr:y>
    </cdr:from>
    <cdr:to>
      <cdr:x>0.6434</cdr:x>
      <cdr:y>0.98177</cdr:y>
    </cdr:to>
    <cdr:cxnSp macro="">
      <cdr:nvCxnSpPr>
        <cdr:cNvPr id="3" name="Straight Connector 2">
          <a:extLst xmlns:a="http://schemas.openxmlformats.org/drawingml/2006/main">
            <a:ext uri="{FF2B5EF4-FFF2-40B4-BE49-F238E27FC236}">
              <a16:creationId xmlns:a16="http://schemas.microsoft.com/office/drawing/2014/main" id="{F3FA1D29-8AAB-4E22-AE93-E9DD15F33168}"/>
            </a:ext>
          </a:extLst>
        </cdr:cNvPr>
        <cdr:cNvCxnSpPr/>
      </cdr:nvCxnSpPr>
      <cdr:spPr>
        <a:xfrm xmlns:a="http://schemas.openxmlformats.org/drawingml/2006/main">
          <a:off x="5294902" y="140480"/>
          <a:ext cx="0" cy="2552712"/>
        </a:xfrm>
        <a:prstGeom xmlns:a="http://schemas.openxmlformats.org/drawingml/2006/main" prst="line">
          <a:avLst/>
        </a:prstGeom>
        <a:ln xmlns:a="http://schemas.openxmlformats.org/drawingml/2006/main">
          <a:solidFill>
            <a:srgbClr val="C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C5384-CAF5-4A72-A4D8-5CB036A0419B}"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5DA21-1282-4880-B91C-9C1E3B4371F8}" type="slidenum">
              <a:rPr lang="en-US" smtClean="0"/>
              <a:t>‹#›</a:t>
            </a:fld>
            <a:endParaRPr lang="en-US"/>
          </a:p>
        </p:txBody>
      </p:sp>
    </p:spTree>
    <p:extLst>
      <p:ext uri="{BB962C8B-B14F-4D97-AF65-F5344CB8AC3E}">
        <p14:creationId xmlns:p14="http://schemas.microsoft.com/office/powerpoint/2010/main" val="2840639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a:t>
            </a:fld>
            <a:endParaRPr lang="en-US" dirty="0"/>
          </a:p>
        </p:txBody>
      </p:sp>
    </p:spTree>
    <p:extLst>
      <p:ext uri="{BB962C8B-B14F-4D97-AF65-F5344CB8AC3E}">
        <p14:creationId xmlns:p14="http://schemas.microsoft.com/office/powerpoint/2010/main" val="1391487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17</a:t>
            </a:fld>
            <a:endParaRPr lang="en-US"/>
          </a:p>
        </p:txBody>
      </p:sp>
    </p:spTree>
    <p:extLst>
      <p:ext uri="{BB962C8B-B14F-4D97-AF65-F5344CB8AC3E}">
        <p14:creationId xmlns:p14="http://schemas.microsoft.com/office/powerpoint/2010/main" val="346481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E5DA21-1282-4880-B91C-9C1E3B4371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92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20</a:t>
            </a:fld>
            <a:endParaRPr lang="en-US"/>
          </a:p>
        </p:txBody>
      </p:sp>
    </p:spTree>
    <p:extLst>
      <p:ext uri="{BB962C8B-B14F-4D97-AF65-F5344CB8AC3E}">
        <p14:creationId xmlns:p14="http://schemas.microsoft.com/office/powerpoint/2010/main" val="1488497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21</a:t>
            </a:fld>
            <a:endParaRPr lang="en-US"/>
          </a:p>
        </p:txBody>
      </p:sp>
    </p:spTree>
    <p:extLst>
      <p:ext uri="{BB962C8B-B14F-4D97-AF65-F5344CB8AC3E}">
        <p14:creationId xmlns:p14="http://schemas.microsoft.com/office/powerpoint/2010/main" val="1877462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23</a:t>
            </a:fld>
            <a:endParaRPr lang="en-US"/>
          </a:p>
        </p:txBody>
      </p:sp>
    </p:spTree>
    <p:extLst>
      <p:ext uri="{BB962C8B-B14F-4D97-AF65-F5344CB8AC3E}">
        <p14:creationId xmlns:p14="http://schemas.microsoft.com/office/powerpoint/2010/main" val="2506403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From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Times New Roman" panose="02020603050405020304" pitchFamily="18" charset="0"/>
                <a:cs typeface="Arial" panose="020B0604020202020204" pitchFamily="34" charset="0"/>
              </a:rPr>
              <a:t>“Accordingly, the evidence indicates that Ms. </a:t>
            </a:r>
            <a:r>
              <a:rPr lang="en-US" sz="12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200" dirty="0">
                <a:effectLst/>
                <a:latin typeface="Arial" panose="020B0604020202020204" pitchFamily="34" charset="0"/>
                <a:ea typeface="Times New Roman" panose="02020603050405020304" pitchFamily="18" charset="0"/>
                <a:cs typeface="Arial" panose="020B0604020202020204" pitchFamily="34" charset="0"/>
              </a:rPr>
              <a:t> agreed to the search with the understanding that the officers planned to search only Mr. Jeffries’s bedroom and areas out in the open for items in plain view, and that her limits were ignored. Therefore, because the search of the residence went beyond the scope of the consent given . . . CCA determined the officers’ search of the residence was not within CPD’s policy, procedure, and training.”</a:t>
            </a:r>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26</a:t>
            </a:fld>
            <a:endParaRPr lang="en-US"/>
          </a:p>
        </p:txBody>
      </p:sp>
    </p:spTree>
    <p:extLst>
      <p:ext uri="{BB962C8B-B14F-4D97-AF65-F5344CB8AC3E}">
        <p14:creationId xmlns:p14="http://schemas.microsoft.com/office/powerpoint/2010/main" val="3242435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WCC help: </a:t>
            </a:r>
          </a:p>
          <a:p>
            <a:endParaRPr lang="en-US" dirty="0"/>
          </a:p>
          <a:p>
            <a:r>
              <a:rPr lang="en-US" dirty="0"/>
              <a:t>-Like and follow on social media</a:t>
            </a:r>
          </a:p>
          <a:p>
            <a:r>
              <a:rPr lang="en-US" dirty="0"/>
              <a:t>-Share social media</a:t>
            </a:r>
          </a:p>
          <a:p>
            <a:r>
              <a:rPr lang="en-US" dirty="0"/>
              <a:t>-Join Ambassador’s Program</a:t>
            </a:r>
          </a:p>
          <a:p>
            <a:r>
              <a:rPr lang="en-US" dirty="0"/>
              <a:t>-Advocate for us in community with those in leadership </a:t>
            </a:r>
          </a:p>
          <a:p>
            <a:r>
              <a:rPr lang="en-US" dirty="0"/>
              <a:t>-Attend board meetings </a:t>
            </a:r>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27</a:t>
            </a:fld>
            <a:endParaRPr lang="en-US"/>
          </a:p>
        </p:txBody>
      </p:sp>
    </p:spTree>
    <p:extLst>
      <p:ext uri="{BB962C8B-B14F-4D97-AF65-F5344CB8AC3E}">
        <p14:creationId xmlns:p14="http://schemas.microsoft.com/office/powerpoint/2010/main" val="326394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28</a:t>
            </a:fld>
            <a:endParaRPr lang="en-US"/>
          </a:p>
        </p:txBody>
      </p:sp>
    </p:spTree>
    <p:extLst>
      <p:ext uri="{BB962C8B-B14F-4D97-AF65-F5344CB8AC3E}">
        <p14:creationId xmlns:p14="http://schemas.microsoft.com/office/powerpoint/2010/main" val="3352200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highlight>
                  <a:srgbClr val="FFFF00"/>
                </a:highlight>
              </a:rPr>
              <a:t>Total of 249 complaints reviewed by CCA in 2020</a:t>
            </a:r>
            <a:r>
              <a:rPr lang="en-US" altLang="en-US" dirty="0">
                <a:highlight>
                  <a:srgbClr val="FFFF00"/>
                </a:highlight>
              </a:rPr>
              <a:t>. </a:t>
            </a:r>
          </a:p>
          <a:p>
            <a:r>
              <a:rPr lang="en-US" altLang="en-US" dirty="0">
                <a:highlight>
                  <a:srgbClr val="FFFF00"/>
                </a:highlight>
              </a:rPr>
              <a:t>Withdrawn complaints are in addition to CCA or IIS/CCRP totals.</a:t>
            </a:r>
          </a:p>
          <a:p>
            <a:r>
              <a:rPr lang="en-US" altLang="en-US" dirty="0">
                <a:highlight>
                  <a:srgbClr val="FFFF00"/>
                </a:highlight>
              </a:rPr>
              <a:t>IIS/CCRP Case Totals for previous years include CCA NJ</a:t>
            </a:r>
          </a:p>
          <a:p>
            <a:endParaRPr lang="en-US" altLang="en-US" dirty="0">
              <a:highlight>
                <a:srgbClr val="FFFF00"/>
              </a:highlight>
            </a:endParaRPr>
          </a:p>
          <a:p>
            <a:r>
              <a:rPr lang="en-US" altLang="en-US" dirty="0">
                <a:highlight>
                  <a:srgbClr val="FFFF00"/>
                </a:highlight>
              </a:rPr>
              <a:t>Withdrawn:</a:t>
            </a:r>
          </a:p>
          <a:p>
            <a:r>
              <a:rPr lang="en-US" altLang="en-US" dirty="0">
                <a:highlight>
                  <a:srgbClr val="FFFF00"/>
                </a:highlight>
              </a:rPr>
              <a:t>2019 – 285 including 1 Withdrawn</a:t>
            </a:r>
          </a:p>
          <a:p>
            <a:r>
              <a:rPr lang="en-US" altLang="en-US" dirty="0">
                <a:highlight>
                  <a:srgbClr val="FFFF00"/>
                </a:highlight>
              </a:rPr>
              <a:t>2018 – 243 including 2 Withdrawn</a:t>
            </a:r>
          </a:p>
          <a:p>
            <a:r>
              <a:rPr lang="en-US" altLang="en-US" dirty="0">
                <a:highlight>
                  <a:srgbClr val="FFFF00"/>
                </a:highlight>
              </a:rPr>
              <a:t>2017 – 244 including 2 Withdrawn</a:t>
            </a:r>
          </a:p>
          <a:p>
            <a:r>
              <a:rPr lang="en-US" altLang="en-US" dirty="0">
                <a:highlight>
                  <a:srgbClr val="FFFF00"/>
                </a:highlight>
              </a:rPr>
              <a:t>2016 – 253 including 0 Withdrawn</a:t>
            </a:r>
          </a:p>
          <a:p>
            <a:r>
              <a:rPr lang="en-US" altLang="en-US" dirty="0">
                <a:highlight>
                  <a:srgbClr val="FFFF00"/>
                </a:highlight>
              </a:rPr>
              <a:t>2015 – 286 including 16 Withdrawn</a:t>
            </a:r>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30</a:t>
            </a:fld>
            <a:endParaRPr lang="en-US"/>
          </a:p>
        </p:txBody>
      </p:sp>
    </p:spTree>
    <p:extLst>
      <p:ext uri="{BB962C8B-B14F-4D97-AF65-F5344CB8AC3E}">
        <p14:creationId xmlns:p14="http://schemas.microsoft.com/office/powerpoint/2010/main" val="802693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31</a:t>
            </a:fld>
            <a:endParaRPr lang="en-US"/>
          </a:p>
        </p:txBody>
      </p:sp>
    </p:spTree>
    <p:extLst>
      <p:ext uri="{BB962C8B-B14F-4D97-AF65-F5344CB8AC3E}">
        <p14:creationId xmlns:p14="http://schemas.microsoft.com/office/powerpoint/2010/main" val="33068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4</a:t>
            </a:fld>
            <a:endParaRPr lang="en-US" dirty="0"/>
          </a:p>
        </p:txBody>
      </p:sp>
    </p:spTree>
    <p:extLst>
      <p:ext uri="{BB962C8B-B14F-4D97-AF65-F5344CB8AC3E}">
        <p14:creationId xmlns:p14="http://schemas.microsoft.com/office/powerpoint/2010/main" val="315047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5 Allegations</a:t>
            </a:r>
            <a:r>
              <a:rPr lang="en-US" baseline="0" dirty="0"/>
              <a:t> assigned to complaints investigated by CCA in 2020</a:t>
            </a:r>
            <a:endParaRPr lang="en-US" dirty="0"/>
          </a:p>
          <a:p>
            <a:pPr marL="228567" indent="-228567">
              <a:buAutoNum type="arabicParenR"/>
            </a:pPr>
            <a:r>
              <a:rPr lang="en-US" dirty="0"/>
              <a:t>Use of Force /Excessive Force</a:t>
            </a:r>
          </a:p>
          <a:p>
            <a:pPr marL="228567" marR="0" lvl="0" indent="-228567" algn="l" defTabSz="914400" rtl="0" eaLnBrk="1" fontAlgn="auto" latinLnBrk="0" hangingPunct="1">
              <a:lnSpc>
                <a:spcPct val="100000"/>
              </a:lnSpc>
              <a:spcBef>
                <a:spcPts val="0"/>
              </a:spcBef>
              <a:spcAft>
                <a:spcPts val="0"/>
              </a:spcAft>
              <a:buClrTx/>
              <a:buSzTx/>
              <a:buFontTx/>
              <a:buAutoNum type="arabicParenR"/>
              <a:tabLst/>
              <a:defRPr/>
            </a:pPr>
            <a:r>
              <a:rPr lang="en-US" dirty="0"/>
              <a:t>Search/Seizure/Entry </a:t>
            </a:r>
            <a:endParaRPr lang="en-US" baseline="0" dirty="0"/>
          </a:p>
          <a:p>
            <a:pPr marL="228600" indent="-228600">
              <a:buAutoNum type="arabicParenR" startAt="3"/>
            </a:pPr>
            <a:r>
              <a:rPr lang="en-US" baseline="0" dirty="0"/>
              <a:t>Discourtesy</a:t>
            </a:r>
          </a:p>
          <a:p>
            <a:pPr marL="228600" indent="-228600">
              <a:buAutoNum type="arabicParenR" startAt="3"/>
            </a:pPr>
            <a:r>
              <a:rPr lang="en-US" baseline="0" dirty="0"/>
              <a:t>Stop</a:t>
            </a:r>
          </a:p>
          <a:p>
            <a:r>
              <a:rPr lang="en-US" baseline="0" dirty="0"/>
              <a:t>5)   Discrimination</a:t>
            </a:r>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32</a:t>
            </a:fld>
            <a:endParaRPr lang="en-US"/>
          </a:p>
        </p:txBody>
      </p:sp>
    </p:spTree>
    <p:extLst>
      <p:ext uri="{BB962C8B-B14F-4D97-AF65-F5344CB8AC3E}">
        <p14:creationId xmlns:p14="http://schemas.microsoft.com/office/powerpoint/2010/main" val="1626851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33</a:t>
            </a:fld>
            <a:endParaRPr lang="en-US"/>
          </a:p>
        </p:txBody>
      </p:sp>
    </p:spTree>
    <p:extLst>
      <p:ext uri="{BB962C8B-B14F-4D97-AF65-F5344CB8AC3E}">
        <p14:creationId xmlns:p14="http://schemas.microsoft.com/office/powerpoint/2010/main" val="1621440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34</a:t>
            </a:fld>
            <a:endParaRPr lang="en-US"/>
          </a:p>
        </p:txBody>
      </p:sp>
    </p:spTree>
    <p:extLst>
      <p:ext uri="{BB962C8B-B14F-4D97-AF65-F5344CB8AC3E}">
        <p14:creationId xmlns:p14="http://schemas.microsoft.com/office/powerpoint/2010/main" val="2398695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35</a:t>
            </a:fld>
            <a:endParaRPr lang="en-US"/>
          </a:p>
        </p:txBody>
      </p:sp>
    </p:spTree>
    <p:extLst>
      <p:ext uri="{BB962C8B-B14F-4D97-AF65-F5344CB8AC3E}">
        <p14:creationId xmlns:p14="http://schemas.microsoft.com/office/powerpoint/2010/main" val="3710365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37</a:t>
            </a:fld>
            <a:endParaRPr lang="en-US"/>
          </a:p>
        </p:txBody>
      </p:sp>
    </p:spTree>
    <p:extLst>
      <p:ext uri="{BB962C8B-B14F-4D97-AF65-F5344CB8AC3E}">
        <p14:creationId xmlns:p14="http://schemas.microsoft.com/office/powerpoint/2010/main" val="1014198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02194-F13B-49A1-8FC6-0503E2F57BFE}" type="slidenum">
              <a:rPr lang="en-US" smtClean="0"/>
              <a:t>38</a:t>
            </a:fld>
            <a:endParaRPr lang="en-US"/>
          </a:p>
        </p:txBody>
      </p:sp>
    </p:spTree>
    <p:extLst>
      <p:ext uri="{BB962C8B-B14F-4D97-AF65-F5344CB8AC3E}">
        <p14:creationId xmlns:p14="http://schemas.microsoft.com/office/powerpoint/2010/main" val="79425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02194-F13B-49A1-8FC6-0503E2F57BFE}" type="slidenum">
              <a:rPr lang="en-US" smtClean="0"/>
              <a:t>39</a:t>
            </a:fld>
            <a:endParaRPr lang="en-US"/>
          </a:p>
        </p:txBody>
      </p:sp>
    </p:spTree>
    <p:extLst>
      <p:ext uri="{BB962C8B-B14F-4D97-AF65-F5344CB8AC3E}">
        <p14:creationId xmlns:p14="http://schemas.microsoft.com/office/powerpoint/2010/main" val="3820551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40</a:t>
            </a:fld>
            <a:endParaRPr lang="en-US"/>
          </a:p>
        </p:txBody>
      </p:sp>
    </p:spTree>
    <p:extLst>
      <p:ext uri="{BB962C8B-B14F-4D97-AF65-F5344CB8AC3E}">
        <p14:creationId xmlns:p14="http://schemas.microsoft.com/office/powerpoint/2010/main" val="1229149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41</a:t>
            </a:fld>
            <a:endParaRPr lang="en-US"/>
          </a:p>
        </p:txBody>
      </p:sp>
    </p:spTree>
    <p:extLst>
      <p:ext uri="{BB962C8B-B14F-4D97-AF65-F5344CB8AC3E}">
        <p14:creationId xmlns:p14="http://schemas.microsoft.com/office/powerpoint/2010/main" val="319165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5</a:t>
            </a:fld>
            <a:endParaRPr lang="en-US" dirty="0"/>
          </a:p>
        </p:txBody>
      </p:sp>
    </p:spTree>
    <p:extLst>
      <p:ext uri="{BB962C8B-B14F-4D97-AF65-F5344CB8AC3E}">
        <p14:creationId xmlns:p14="http://schemas.microsoft.com/office/powerpoint/2010/main" val="302973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of force guidelines. Guidelines for investigations of citizen complaints. </a:t>
            </a:r>
          </a:p>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7</a:t>
            </a:fld>
            <a:endParaRPr lang="en-US"/>
          </a:p>
        </p:txBody>
      </p:sp>
    </p:spTree>
    <p:extLst>
      <p:ext uri="{BB962C8B-B14F-4D97-AF65-F5344CB8AC3E}">
        <p14:creationId xmlns:p14="http://schemas.microsoft.com/office/powerpoint/2010/main" val="1395996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8</a:t>
            </a:fld>
            <a:endParaRPr lang="en-US"/>
          </a:p>
        </p:txBody>
      </p:sp>
    </p:spTree>
    <p:extLst>
      <p:ext uri="{BB962C8B-B14F-4D97-AF65-F5344CB8AC3E}">
        <p14:creationId xmlns:p14="http://schemas.microsoft.com/office/powerpoint/2010/main" val="2469995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9</a:t>
            </a:fld>
            <a:endParaRPr lang="en-US"/>
          </a:p>
        </p:txBody>
      </p:sp>
    </p:spTree>
    <p:extLst>
      <p:ext uri="{BB962C8B-B14F-4D97-AF65-F5344CB8AC3E}">
        <p14:creationId xmlns:p14="http://schemas.microsoft.com/office/powerpoint/2010/main" val="2126869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12</a:t>
            </a:fld>
            <a:endParaRPr lang="en-US"/>
          </a:p>
        </p:txBody>
      </p:sp>
    </p:spTree>
    <p:extLst>
      <p:ext uri="{BB962C8B-B14F-4D97-AF65-F5344CB8AC3E}">
        <p14:creationId xmlns:p14="http://schemas.microsoft.com/office/powerpoint/2010/main" val="340980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14</a:t>
            </a:fld>
            <a:endParaRPr lang="en-US"/>
          </a:p>
        </p:txBody>
      </p:sp>
    </p:spTree>
    <p:extLst>
      <p:ext uri="{BB962C8B-B14F-4D97-AF65-F5344CB8AC3E}">
        <p14:creationId xmlns:p14="http://schemas.microsoft.com/office/powerpoint/2010/main" val="2162967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E5DA21-1282-4880-B91C-9C1E3B4371F8}" type="slidenum">
              <a:rPr lang="en-US" smtClean="0"/>
              <a:t>15</a:t>
            </a:fld>
            <a:endParaRPr lang="en-US"/>
          </a:p>
        </p:txBody>
      </p:sp>
    </p:spTree>
    <p:extLst>
      <p:ext uri="{BB962C8B-B14F-4D97-AF65-F5344CB8AC3E}">
        <p14:creationId xmlns:p14="http://schemas.microsoft.com/office/powerpoint/2010/main" val="177078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5/10/2021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5/10/2021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www.facebook.com/citizencomplaintauthority/" TargetMode="External"/><Relationship Id="rId3" Type="http://schemas.openxmlformats.org/officeDocument/2006/relationships/image" Target="../media/image2.jpg"/><Relationship Id="rId7"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twitter.com/ccauthority" TargetMode="External"/><Relationship Id="rId5" Type="http://schemas.openxmlformats.org/officeDocument/2006/relationships/hyperlink" Target="mailto:CCA-complaints@cincinnati-oh.gov" TargetMode="External"/><Relationship Id="rId10" Type="http://schemas.openxmlformats.org/officeDocument/2006/relationships/image" Target="../media/image11.jpg"/><Relationship Id="rId4" Type="http://schemas.openxmlformats.org/officeDocument/2006/relationships/hyperlink" Target="http://www.cincinnati-oh.gov/ccia/" TargetMode="External"/><Relationship Id="rId9"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chart" Target="../charts/chart5.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hyperlink" Target="http://cincinnati-oh.gov/ccia/citizen-complaint-annual-report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61102" y="1442798"/>
            <a:ext cx="7246900" cy="1102519"/>
          </a:xfrm>
        </p:spPr>
        <p:txBody>
          <a:bodyPr anchor="t" anchorCtr="0">
            <a:noAutofit/>
          </a:bodyPr>
          <a:lstStyle/>
          <a:p>
            <a:pPr algn="l"/>
            <a:r>
              <a:rPr lang="en-US" sz="3200" b="1" dirty="0">
                <a:solidFill>
                  <a:schemeClr val="bg1"/>
                </a:solidFill>
              </a:rPr>
              <a:t>Citizen Complaint Authority Update</a:t>
            </a:r>
          </a:p>
        </p:txBody>
      </p:sp>
      <p:sp>
        <p:nvSpPr>
          <p:cNvPr id="7"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May 10, 2021</a:t>
            </a:r>
          </a:p>
        </p:txBody>
      </p:sp>
      <p:sp>
        <p:nvSpPr>
          <p:cNvPr id="8" name="TextBox 7">
            <a:extLst>
              <a:ext uri="{FF2B5EF4-FFF2-40B4-BE49-F238E27FC236}">
                <a16:creationId xmlns:a16="http://schemas.microsoft.com/office/drawing/2014/main" id="{7B073C9B-EDD4-4117-B9FE-F3E3BDEEAA47}"/>
              </a:ext>
            </a:extLst>
          </p:cNvPr>
          <p:cNvSpPr txBox="1"/>
          <p:nvPr/>
        </p:nvSpPr>
        <p:spPr>
          <a:xfrm>
            <a:off x="2071396" y="3615816"/>
            <a:ext cx="6136606" cy="800219"/>
          </a:xfrm>
          <a:prstGeom prst="rect">
            <a:avLst/>
          </a:prstGeom>
          <a:noFill/>
        </p:spPr>
        <p:txBody>
          <a:bodyPr wrap="square">
            <a:spAutoFit/>
          </a:bodyPr>
          <a:lstStyle/>
          <a:p>
            <a:pPr marL="0" marR="0" lvl="0" indent="0" algn="r" defTabSz="457200" rtl="0" eaLnBrk="1" fontAlgn="auto" latinLnBrk="0" hangingPunct="1">
              <a:lnSpc>
                <a:spcPct val="100000"/>
              </a:lnSpc>
              <a:spcBef>
                <a:spcPct val="0"/>
              </a:spcBef>
              <a:spcAft>
                <a:spcPts val="12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Woman’s City Club of Greater Cincinnati</a:t>
            </a:r>
          </a:p>
          <a:p>
            <a:pPr marL="0" marR="0" lvl="0" indent="0" algn="r" defTabSz="457200" rtl="0" eaLnBrk="1" fontAlgn="auto" latinLnBrk="0" hangingPunct="1">
              <a:lnSpc>
                <a:spcPct val="100000"/>
              </a:lnSpc>
              <a:spcBef>
                <a:spcPct val="0"/>
              </a:spcBef>
              <a:spcAft>
                <a:spcPts val="120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a:ea typeface="+mn-ea"/>
                <a:cs typeface="+mn-cs"/>
                <a:sym typeface="Arial" pitchFamily="34" charset="0"/>
              </a:rPr>
              <a:t>Presented by Gabe Davis, Executive Director</a:t>
            </a:r>
          </a:p>
        </p:txBody>
      </p:sp>
    </p:spTree>
    <p:extLst>
      <p:ext uri="{BB962C8B-B14F-4D97-AF65-F5344CB8AC3E}">
        <p14:creationId xmlns:p14="http://schemas.microsoft.com/office/powerpoint/2010/main" val="1869483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76A5D9-C419-47FF-B54F-F21F13579B90}"/>
              </a:ext>
            </a:extLst>
          </p:cNvPr>
          <p:cNvSpPr/>
          <p:nvPr/>
        </p:nvSpPr>
        <p:spPr>
          <a:xfrm>
            <a:off x="0" y="419100"/>
            <a:ext cx="2971800" cy="4334256"/>
          </a:xfrm>
          <a:prstGeom prst="rect">
            <a:avLst/>
          </a:prstGeom>
          <a:gradFill flip="none" rotWithShape="1">
            <a:gsLst>
              <a:gs pos="0">
                <a:schemeClr val="bg1"/>
              </a:gs>
              <a:gs pos="100000">
                <a:srgbClr val="1291D1"/>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10</a:t>
            </a:fld>
            <a:endParaRPr lang="en-US" sz="800" dirty="0">
              <a:solidFill>
                <a:srgbClr val="FFFFFF"/>
              </a:solidFill>
            </a:endParaRPr>
          </a:p>
        </p:txBody>
      </p:sp>
      <p:sp>
        <p:nvSpPr>
          <p:cNvPr id="10" name="Title 1"/>
          <p:cNvSpPr txBox="1">
            <a:spLocks/>
          </p:cNvSpPr>
          <p:nvPr/>
        </p:nvSpPr>
        <p:spPr>
          <a:xfrm>
            <a:off x="926181" y="1066698"/>
            <a:ext cx="7772400" cy="285140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eaLnBrk="1" hangingPunct="1">
              <a:spcBef>
                <a:spcPts val="0"/>
              </a:spcBef>
              <a:spcAft>
                <a:spcPts val="600"/>
              </a:spcAft>
              <a:buClr>
                <a:srgbClr val="00B0F0"/>
              </a:buClr>
              <a:defRPr/>
            </a:pPr>
            <a:r>
              <a:rPr lang="en-US" altLang="en-US" sz="1600" b="1" dirty="0">
                <a:latin typeface="+mn-lt"/>
              </a:rPr>
              <a:t>CCA Created</a:t>
            </a:r>
            <a:endParaRPr lang="en-US" sz="1600" b="1" dirty="0">
              <a:latin typeface="+mn-lt"/>
            </a:endParaRPr>
          </a:p>
          <a:p>
            <a:pPr algn="l" eaLnBrk="1" hangingPunct="1">
              <a:spcBef>
                <a:spcPts val="0"/>
              </a:spcBef>
              <a:spcAft>
                <a:spcPts val="600"/>
              </a:spcAft>
              <a:buClr>
                <a:srgbClr val="00B0F0"/>
              </a:buClr>
              <a:defRPr/>
            </a:pPr>
            <a:r>
              <a:rPr lang="en-US" altLang="en-US" sz="1600" dirty="0">
                <a:latin typeface="+mn-lt"/>
              </a:rPr>
              <a:t>Key outcomes from the Collaborative and Memorandum Agreements in 2002 (Ordinance # 0108-2002, codified in the Cincinnati Administrative Code, Article XXVIII) were:</a:t>
            </a:r>
          </a:p>
          <a:p>
            <a:pPr marL="228600" lvl="1" indent="-228600" eaLnBrk="1" hangingPunct="1">
              <a:spcBef>
                <a:spcPts val="0"/>
              </a:spcBef>
              <a:spcAft>
                <a:spcPts val="600"/>
              </a:spcAft>
              <a:buClr>
                <a:schemeClr val="accent4"/>
              </a:buClr>
              <a:buSzPct val="150000"/>
              <a:buFont typeface="Arial" panose="020B0604020202020204" pitchFamily="34" charset="0"/>
              <a:buChar char="•"/>
              <a:defRPr/>
            </a:pPr>
            <a:r>
              <a:rPr lang="en-US" altLang="en-US" sz="1600" dirty="0">
                <a:latin typeface="+mn-lt"/>
              </a:rPr>
              <a:t>CCA was established as an </a:t>
            </a:r>
            <a:r>
              <a:rPr lang="en-US" altLang="en-US" sz="1600" b="1" dirty="0">
                <a:latin typeface="+mn-lt"/>
              </a:rPr>
              <a:t>independent</a:t>
            </a:r>
            <a:r>
              <a:rPr lang="en-US" altLang="en-US" sz="1600" dirty="0">
                <a:latin typeface="+mn-lt"/>
              </a:rPr>
              <a:t> and </a:t>
            </a:r>
            <a:r>
              <a:rPr lang="en-US" altLang="en-US" sz="1600" b="1" dirty="0">
                <a:latin typeface="+mn-lt"/>
              </a:rPr>
              <a:t>impartial</a:t>
            </a:r>
            <a:r>
              <a:rPr lang="en-US" altLang="en-US" sz="1600" dirty="0">
                <a:latin typeface="+mn-lt"/>
              </a:rPr>
              <a:t> forum for the review, investigation and resolution of misconduct complaints filed by citizens against police officers.</a:t>
            </a:r>
          </a:p>
          <a:p>
            <a:pPr marL="228600" lvl="1" indent="-228600" eaLnBrk="1" hangingPunct="1">
              <a:spcBef>
                <a:spcPts val="0"/>
              </a:spcBef>
              <a:spcAft>
                <a:spcPts val="600"/>
              </a:spcAft>
              <a:buClr>
                <a:schemeClr val="accent4"/>
              </a:buClr>
              <a:buSzPct val="150000"/>
              <a:buFont typeface="Arial" panose="020B0604020202020204" pitchFamily="34" charset="0"/>
              <a:buChar char="•"/>
              <a:defRPr/>
            </a:pPr>
            <a:r>
              <a:rPr lang="en-US" altLang="en-US" sz="1600" dirty="0">
                <a:latin typeface="+mn-lt"/>
              </a:rPr>
              <a:t>CCA was created with investigative and administrative authority.</a:t>
            </a:r>
          </a:p>
        </p:txBody>
      </p:sp>
      <p:sp>
        <p:nvSpPr>
          <p:cNvPr id="7" name="Title 1">
            <a:extLst>
              <a:ext uri="{FF2B5EF4-FFF2-40B4-BE49-F238E27FC236}">
                <a16:creationId xmlns:a16="http://schemas.microsoft.com/office/drawing/2014/main" id="{05626C3E-4407-44E7-B74A-F6B2D13297BA}"/>
              </a:ext>
            </a:extLst>
          </p:cNvPr>
          <p:cNvSpPr txBox="1">
            <a:spLocks/>
          </p:cNvSpPr>
          <p:nvPr/>
        </p:nvSpPr>
        <p:spPr>
          <a:xfrm>
            <a:off x="456282" y="443189"/>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History</a:t>
            </a:r>
            <a:endParaRPr lang="en-US" sz="2000" b="1" i="1" dirty="0">
              <a:solidFill>
                <a:srgbClr val="002060"/>
              </a:solidFill>
            </a:endParaRPr>
          </a:p>
        </p:txBody>
      </p:sp>
      <p:cxnSp>
        <p:nvCxnSpPr>
          <p:cNvPr id="11" name="Straight Connector 10">
            <a:extLst>
              <a:ext uri="{FF2B5EF4-FFF2-40B4-BE49-F238E27FC236}">
                <a16:creationId xmlns:a16="http://schemas.microsoft.com/office/drawing/2014/main" id="{7B66576A-C7C6-4D32-A69D-57B9E3107E2F}"/>
              </a:ext>
            </a:extLst>
          </p:cNvPr>
          <p:cNvCxnSpPr/>
          <p:nvPr/>
        </p:nvCxnSpPr>
        <p:spPr>
          <a:xfrm>
            <a:off x="553036" y="901219"/>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996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11</a:t>
            </a:fld>
            <a:endParaRPr lang="en-US" sz="800" dirty="0">
              <a:solidFill>
                <a:srgbClr val="FFFFFF"/>
              </a:solidFill>
            </a:endParaRPr>
          </a:p>
        </p:txBody>
      </p:sp>
      <p:sp>
        <p:nvSpPr>
          <p:cNvPr id="2" name="Rectangle 1"/>
          <p:cNvSpPr/>
          <p:nvPr/>
        </p:nvSpPr>
        <p:spPr>
          <a:xfrm>
            <a:off x="0" y="449705"/>
            <a:ext cx="9144000" cy="4309672"/>
          </a:xfrm>
          <a:prstGeom prst="rect">
            <a:avLst/>
          </a:prstGeom>
          <a:solidFill>
            <a:srgbClr val="0633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31775" marR="0" lvl="0" indent="-231775" algn="l" defTabSz="914400" rtl="0" eaLnBrk="1" fontAlgn="auto" latinLnBrk="0" hangingPunct="1">
              <a:lnSpc>
                <a:spcPct val="100000"/>
              </a:lnSpc>
              <a:spcBef>
                <a:spcPts val="0"/>
              </a:spcBef>
              <a:spcAft>
                <a:spcPts val="600"/>
              </a:spcAft>
              <a:buClr>
                <a:srgbClr val="00B0F0"/>
              </a:buClr>
              <a:buSzPct val="100000"/>
              <a:buFont typeface="Arial" panose="020B0604020202020204" pitchFamily="34" charset="0"/>
              <a:buChar char="•"/>
              <a:tabLst/>
              <a:defRPr/>
            </a:pPr>
            <a:endParaRPr kumimoji="0" lang="en-US" altLang="en-US" sz="1600" b="0" i="0" u="none" strike="noStrike" kern="0" cap="none" spc="0" normalizeH="0" baseline="0" noProof="0" dirty="0">
              <a:ln>
                <a:noFill/>
              </a:ln>
              <a:solidFill>
                <a:schemeClr val="bg1"/>
              </a:solidFill>
              <a:effectLst/>
              <a:uLnTx/>
              <a:uFillTx/>
              <a:latin typeface="Calibri"/>
              <a:ea typeface="+mn-ea"/>
              <a:cs typeface="Arial"/>
            </a:endParaRPr>
          </a:p>
          <a:p>
            <a:pPr marL="231775" marR="0" lvl="0" indent="-231775" algn="l" defTabSz="914400" rtl="0" eaLnBrk="1" fontAlgn="auto" latinLnBrk="0" hangingPunct="1">
              <a:lnSpc>
                <a:spcPct val="100000"/>
              </a:lnSpc>
              <a:spcBef>
                <a:spcPts val="0"/>
              </a:spcBef>
              <a:spcAft>
                <a:spcPts val="300"/>
              </a:spcAft>
              <a:buClr>
                <a:srgbClr val="00B0F0"/>
              </a:buClr>
              <a:buSzPct val="100000"/>
              <a:buFont typeface="Arial" panose="020B0604020202020204" pitchFamily="34" charset="0"/>
              <a:buChar char="•"/>
              <a:tabLst/>
              <a:defRPr/>
            </a:pPr>
            <a:endParaRPr kumimoji="0" lang="en-US" altLang="en-US" sz="1600" b="0" i="0" u="none" strike="noStrike" kern="0" cap="none" spc="0" normalizeH="0" baseline="0" noProof="0" dirty="0">
              <a:ln>
                <a:noFill/>
              </a:ln>
              <a:solidFill>
                <a:schemeClr val="bg1"/>
              </a:solidFill>
              <a:effectLst/>
              <a:uLnTx/>
              <a:uFillTx/>
              <a:ea typeface="+mn-ea"/>
              <a:cs typeface="Arial"/>
            </a:endParaRPr>
          </a:p>
        </p:txBody>
      </p:sp>
      <p:sp>
        <p:nvSpPr>
          <p:cNvPr id="8" name="Title 1"/>
          <p:cNvSpPr txBox="1">
            <a:spLocks/>
          </p:cNvSpPr>
          <p:nvPr/>
        </p:nvSpPr>
        <p:spPr>
          <a:xfrm>
            <a:off x="464694" y="448433"/>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bg1"/>
                </a:solidFill>
              </a:rPr>
              <a:t>Organizational Structure</a:t>
            </a:r>
          </a:p>
        </p:txBody>
      </p:sp>
      <p:sp>
        <p:nvSpPr>
          <p:cNvPr id="6" name="Title 1">
            <a:extLst>
              <a:ext uri="{FF2B5EF4-FFF2-40B4-BE49-F238E27FC236}">
                <a16:creationId xmlns:a16="http://schemas.microsoft.com/office/drawing/2014/main" id="{FB0FD684-4E0E-4492-A203-6D01C0ED2F12}"/>
              </a:ext>
            </a:extLst>
          </p:cNvPr>
          <p:cNvSpPr txBox="1">
            <a:spLocks/>
          </p:cNvSpPr>
          <p:nvPr/>
        </p:nvSpPr>
        <p:spPr>
          <a:xfrm>
            <a:off x="921894" y="1069509"/>
            <a:ext cx="7773317" cy="3410259"/>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1775" marR="0" lvl="0" indent="-231775" algn="l" defTabSz="914400" rtl="0" eaLnBrk="1" fontAlgn="auto" latinLnBrk="0" hangingPunct="1">
              <a:lnSpc>
                <a:spcPct val="100000"/>
              </a:lnSpc>
              <a:spcBef>
                <a:spcPts val="0"/>
              </a:spcBef>
              <a:spcAft>
                <a:spcPts val="600"/>
              </a:spcAft>
              <a:buClr>
                <a:srgbClr val="00B0F0"/>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Director, Investigators and Administrative Professionals</a:t>
            </a:r>
          </a:p>
          <a:p>
            <a:pPr marL="231775" marR="0" lvl="0" indent="-231775" algn="l" defTabSz="914400" rtl="0" eaLnBrk="1" fontAlgn="auto" latinLnBrk="0" hangingPunct="1">
              <a:lnSpc>
                <a:spcPct val="100000"/>
              </a:lnSpc>
              <a:spcBef>
                <a:spcPts val="0"/>
              </a:spcBef>
              <a:spcAft>
                <a:spcPts val="600"/>
              </a:spcAft>
              <a:buClr>
                <a:srgbClr val="00B0F0"/>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Advisory Board:  Up to 7 citizens appointed by Mayor, approved by City Council</a:t>
            </a:r>
          </a:p>
          <a:p>
            <a:pPr marL="231775" marR="0" lvl="0" indent="-231775" algn="l" defTabSz="914400" rtl="0" eaLnBrk="1" fontAlgn="auto" latinLnBrk="0" hangingPunct="1">
              <a:lnSpc>
                <a:spcPct val="100000"/>
              </a:lnSpc>
              <a:spcBef>
                <a:spcPts val="0"/>
              </a:spcBef>
              <a:spcAft>
                <a:spcPts val="600"/>
              </a:spcAft>
              <a:buClr>
                <a:srgbClr val="00B0F0"/>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latin typeface="+mn-lt"/>
                <a:ea typeface="+mn-ea"/>
                <a:cs typeface="Arial"/>
              </a:rPr>
              <a:t>Current Voting Board Members: </a:t>
            </a:r>
          </a:p>
          <a:p>
            <a:pPr marL="457200" marR="0" lvl="1" indent="-220663" algn="l" defTabSz="914400" rtl="0" eaLnBrk="1" fontAlgn="auto" latinLnBrk="0" hangingPunct="1">
              <a:lnSpc>
                <a:spcPct val="100000"/>
              </a:lnSpc>
              <a:spcBef>
                <a:spcPts val="0"/>
              </a:spcBef>
              <a:spcAft>
                <a:spcPts val="600"/>
              </a:spcAft>
              <a:buClr>
                <a:srgbClr val="C2D34F"/>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Mark (Zeek) Childers, Chair</a:t>
            </a:r>
          </a:p>
          <a:p>
            <a:pPr marL="457200" marR="0" lvl="1" indent="-220663" algn="l" defTabSz="914400" rtl="0" eaLnBrk="1" fontAlgn="auto" latinLnBrk="0" hangingPunct="1">
              <a:lnSpc>
                <a:spcPct val="100000"/>
              </a:lnSpc>
              <a:spcBef>
                <a:spcPts val="0"/>
              </a:spcBef>
              <a:spcAft>
                <a:spcPts val="600"/>
              </a:spcAft>
              <a:buClr>
                <a:srgbClr val="C2D34F"/>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George Pye, Vice Chair</a:t>
            </a:r>
          </a:p>
          <a:p>
            <a:pPr marL="457200" marR="0" lvl="1" indent="-220663" algn="l" defTabSz="914400" rtl="0" eaLnBrk="1" fontAlgn="auto" latinLnBrk="0" hangingPunct="1">
              <a:lnSpc>
                <a:spcPct val="100000"/>
              </a:lnSpc>
              <a:spcBef>
                <a:spcPts val="0"/>
              </a:spcBef>
              <a:spcAft>
                <a:spcPts val="600"/>
              </a:spcAft>
              <a:buClr>
                <a:srgbClr val="C2D34F"/>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Tim Barr, Jr.</a:t>
            </a:r>
          </a:p>
          <a:p>
            <a:pPr marL="457200" marR="0" lvl="1" indent="-220663" algn="l" defTabSz="914400" rtl="0" eaLnBrk="1" fontAlgn="auto" latinLnBrk="0" hangingPunct="1">
              <a:lnSpc>
                <a:spcPct val="100000"/>
              </a:lnSpc>
              <a:spcBef>
                <a:spcPts val="0"/>
              </a:spcBef>
              <a:spcAft>
                <a:spcPts val="600"/>
              </a:spcAft>
              <a:buClr>
                <a:srgbClr val="C2D34F"/>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Tracey Johnson</a:t>
            </a:r>
          </a:p>
          <a:p>
            <a:pPr marL="457200" marR="0" lvl="1" indent="-220663" algn="l" defTabSz="914400" rtl="0" eaLnBrk="1" fontAlgn="auto" latinLnBrk="0" hangingPunct="1">
              <a:lnSpc>
                <a:spcPct val="100000"/>
              </a:lnSpc>
              <a:spcBef>
                <a:spcPts val="0"/>
              </a:spcBef>
              <a:spcAft>
                <a:spcPts val="600"/>
              </a:spcAft>
              <a:buClr>
                <a:srgbClr val="C2D34F"/>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Luz Elena </a:t>
            </a:r>
            <a:r>
              <a:rPr kumimoji="0" lang="en-US" altLang="en-US" sz="1600" b="0" i="0" u="none" strike="noStrike" kern="0" cap="none" spc="0" normalizeH="0" baseline="0" noProof="0" dirty="0" err="1">
                <a:ln>
                  <a:noFill/>
                </a:ln>
                <a:solidFill>
                  <a:schemeClr val="bg1"/>
                </a:solidFill>
                <a:effectLst/>
                <a:uLnTx/>
                <a:uFillTx/>
                <a:ea typeface="+mn-ea"/>
                <a:cs typeface="Arial"/>
              </a:rPr>
              <a:t>Schemmel</a:t>
            </a:r>
            <a:endParaRPr kumimoji="0" lang="en-US" altLang="en-US" sz="1600" b="0" i="0" u="none" strike="noStrike" kern="0" cap="none" spc="0" normalizeH="0" baseline="0" noProof="0" dirty="0">
              <a:ln>
                <a:noFill/>
              </a:ln>
              <a:solidFill>
                <a:schemeClr val="bg1"/>
              </a:solidFill>
              <a:effectLst/>
              <a:uLnTx/>
              <a:uFillTx/>
              <a:ea typeface="+mn-ea"/>
              <a:cs typeface="Arial"/>
            </a:endParaRPr>
          </a:p>
          <a:p>
            <a:pPr marL="457200" marR="0" lvl="1" indent="-220663" algn="l" defTabSz="914400" rtl="0" eaLnBrk="1" fontAlgn="auto" latinLnBrk="0" hangingPunct="1">
              <a:lnSpc>
                <a:spcPct val="100000"/>
              </a:lnSpc>
              <a:spcBef>
                <a:spcPts val="0"/>
              </a:spcBef>
              <a:spcAft>
                <a:spcPts val="600"/>
              </a:spcAft>
              <a:buClr>
                <a:srgbClr val="C2D34F"/>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Phyllis Slusher</a:t>
            </a:r>
          </a:p>
          <a:p>
            <a:pPr marL="457200" marR="0" lvl="1" indent="-220663" algn="l" defTabSz="914400" rtl="0" eaLnBrk="1" fontAlgn="auto" latinLnBrk="0" hangingPunct="1">
              <a:lnSpc>
                <a:spcPct val="100000"/>
              </a:lnSpc>
              <a:spcBef>
                <a:spcPts val="0"/>
              </a:spcBef>
              <a:spcAft>
                <a:spcPts val="600"/>
              </a:spcAft>
              <a:buClr>
                <a:srgbClr val="C2D34F"/>
              </a:buClr>
              <a:buSzPct val="150000"/>
              <a:buFont typeface="Arial" panose="020B0604020202020204" pitchFamily="34" charset="0"/>
              <a:buChar char="•"/>
              <a:tabLst/>
              <a:defRPr/>
            </a:pPr>
            <a:r>
              <a:rPr kumimoji="0" lang="en-US" altLang="en-US" sz="1600" b="0" i="0" u="none" strike="noStrike" kern="0" cap="none" spc="0" normalizeH="0" baseline="0" noProof="0" dirty="0">
                <a:ln>
                  <a:noFill/>
                </a:ln>
                <a:solidFill>
                  <a:schemeClr val="bg1"/>
                </a:solidFill>
                <a:effectLst/>
                <a:uLnTx/>
                <a:uFillTx/>
                <a:ea typeface="+mn-ea"/>
                <a:cs typeface="Arial"/>
              </a:rPr>
              <a:t>Wanda Spivey</a:t>
            </a:r>
            <a:endParaRPr lang="en-US" sz="16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cxnSp>
        <p:nvCxnSpPr>
          <p:cNvPr id="7" name="Straight Connector 6">
            <a:extLst>
              <a:ext uri="{FF2B5EF4-FFF2-40B4-BE49-F238E27FC236}">
                <a16:creationId xmlns:a16="http://schemas.microsoft.com/office/drawing/2014/main" id="{B035A475-87A8-4B1A-A55F-A528183BFEE8}"/>
              </a:ext>
            </a:extLst>
          </p:cNvPr>
          <p:cNvCxnSpPr/>
          <p:nvPr/>
        </p:nvCxnSpPr>
        <p:spPr>
          <a:xfrm>
            <a:off x="572713" y="902254"/>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016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12</a:t>
            </a:fld>
            <a:endParaRPr lang="en-US" sz="800" dirty="0">
              <a:solidFill>
                <a:srgbClr val="FFFFFF"/>
              </a:solidFill>
            </a:endParaRPr>
          </a:p>
        </p:txBody>
      </p:sp>
      <p:cxnSp>
        <p:nvCxnSpPr>
          <p:cNvPr id="15" name="Straight Connector 14">
            <a:extLst>
              <a:ext uri="{FF2B5EF4-FFF2-40B4-BE49-F238E27FC236}">
                <a16:creationId xmlns:a16="http://schemas.microsoft.com/office/drawing/2014/main" id="{5A6256DE-05AC-4B21-ABC2-76F5BDD00965}"/>
              </a:ext>
            </a:extLst>
          </p:cNvPr>
          <p:cNvCxnSpPr/>
          <p:nvPr/>
        </p:nvCxnSpPr>
        <p:spPr>
          <a:xfrm>
            <a:off x="4157541" y="2007959"/>
            <a:ext cx="69960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Diagram 15">
            <a:extLst>
              <a:ext uri="{FF2B5EF4-FFF2-40B4-BE49-F238E27FC236}">
                <a16:creationId xmlns:a16="http://schemas.microsoft.com/office/drawing/2014/main" id="{65BAE800-E4F2-4AD9-ADD4-0237D9A2B344}"/>
              </a:ext>
            </a:extLst>
          </p:cNvPr>
          <p:cNvGraphicFramePr/>
          <p:nvPr>
            <p:extLst>
              <p:ext uri="{D42A27DB-BD31-4B8C-83A1-F6EECF244321}">
                <p14:modId xmlns:p14="http://schemas.microsoft.com/office/powerpoint/2010/main" val="252778769"/>
              </p:ext>
            </p:extLst>
          </p:nvPr>
        </p:nvGraphicFramePr>
        <p:xfrm>
          <a:off x="1223962" y="142108"/>
          <a:ext cx="6479313" cy="46838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891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664587"/>
            <a:ext cx="9144000" cy="688868"/>
          </a:xfrm>
        </p:spPr>
        <p:txBody>
          <a:bodyPr anchor="t" anchorCtr="0">
            <a:noAutofit/>
          </a:bodyPr>
          <a:lstStyle/>
          <a:p>
            <a:r>
              <a:rPr lang="en-US" sz="2800" b="1" dirty="0">
                <a:solidFill>
                  <a:schemeClr val="tx2"/>
                </a:solidFill>
              </a:rPr>
              <a:t>COMPLAINT AND INVESTIGATION PROCESS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13</a:t>
            </a:fld>
            <a:endParaRPr lang="en-US" sz="800" dirty="0">
              <a:solidFill>
                <a:srgbClr val="FFFFFF"/>
              </a:solidFill>
            </a:endParaRPr>
          </a:p>
        </p:txBody>
      </p:sp>
    </p:spTree>
    <p:extLst>
      <p:ext uri="{BB962C8B-B14F-4D97-AF65-F5344CB8AC3E}">
        <p14:creationId xmlns:p14="http://schemas.microsoft.com/office/powerpoint/2010/main" val="351119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descr="IMG_2732a z.jpg"/>
          <p:cNvPicPr>
            <a:picLocks noChangeAspect="1"/>
          </p:cNvPicPr>
          <p:nvPr/>
        </p:nvPicPr>
        <p:blipFill rotWithShape="1">
          <a:blip r:embed="rId4">
            <a:extLst>
              <a:ext uri="{28A0092B-C50C-407E-A947-70E740481C1C}">
                <a14:useLocalDpi xmlns:a14="http://schemas.microsoft.com/office/drawing/2010/main" val="0"/>
              </a:ext>
            </a:extLst>
          </a:blip>
          <a:srcRect t="15056" b="5980"/>
          <a:stretch/>
        </p:blipFill>
        <p:spPr>
          <a:xfrm>
            <a:off x="0" y="397282"/>
            <a:ext cx="3657600" cy="4382105"/>
          </a:xfrm>
          <a:prstGeom prst="rect">
            <a:avLst/>
          </a:prstGeom>
        </p:spPr>
      </p:pic>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14</a:t>
            </a:fld>
            <a:endParaRPr lang="en-US" sz="800" dirty="0">
              <a:solidFill>
                <a:srgbClr val="FFFFFF"/>
              </a:solidFill>
            </a:endParaRPr>
          </a:p>
        </p:txBody>
      </p:sp>
      <p:sp>
        <p:nvSpPr>
          <p:cNvPr id="8" name="Title 1"/>
          <p:cNvSpPr txBox="1">
            <a:spLocks/>
          </p:cNvSpPr>
          <p:nvPr/>
        </p:nvSpPr>
        <p:spPr>
          <a:xfrm>
            <a:off x="4113343" y="444417"/>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Complaint and Investigation Process</a:t>
            </a:r>
          </a:p>
        </p:txBody>
      </p:sp>
      <p:cxnSp>
        <p:nvCxnSpPr>
          <p:cNvPr id="6" name="Straight Connector 5"/>
          <p:cNvCxnSpPr/>
          <p:nvPr/>
        </p:nvCxnSpPr>
        <p:spPr>
          <a:xfrm>
            <a:off x="4240852" y="903824"/>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Title 1"/>
          <p:cNvSpPr txBox="1">
            <a:spLocks/>
          </p:cNvSpPr>
          <p:nvPr/>
        </p:nvSpPr>
        <p:spPr>
          <a:xfrm>
            <a:off x="4567516" y="1070991"/>
            <a:ext cx="4572000" cy="3026917"/>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pPr>
            <a:r>
              <a:rPr lang="en-US" sz="1600" dirty="0">
                <a:latin typeface="+mn-lt"/>
              </a:rPr>
              <a:t>Summary of Steps:</a:t>
            </a:r>
          </a:p>
          <a:p>
            <a:pPr marL="228600" indent="-228600" algn="l">
              <a:spcAft>
                <a:spcPts val="600"/>
              </a:spcAft>
              <a:buClr>
                <a:schemeClr val="accent4"/>
              </a:buClr>
              <a:buSzPct val="150000"/>
              <a:buFont typeface="Arial"/>
              <a:buChar char="•"/>
            </a:pPr>
            <a:r>
              <a:rPr lang="en-US" sz="1600" dirty="0">
                <a:latin typeface="+mn-lt"/>
              </a:rPr>
              <a:t>Intake</a:t>
            </a:r>
          </a:p>
          <a:p>
            <a:pPr marL="228600" indent="-228600" algn="l">
              <a:spcAft>
                <a:spcPts val="600"/>
              </a:spcAft>
              <a:buClr>
                <a:schemeClr val="accent4"/>
              </a:buClr>
              <a:buSzPct val="150000"/>
              <a:buFont typeface="Arial"/>
              <a:buChar char="•"/>
            </a:pPr>
            <a:r>
              <a:rPr lang="en-US" sz="1600" dirty="0">
                <a:latin typeface="+mn-lt"/>
              </a:rPr>
              <a:t>Complaint is filed</a:t>
            </a:r>
          </a:p>
          <a:p>
            <a:pPr marL="228600" indent="-228600" algn="l">
              <a:spcAft>
                <a:spcPts val="600"/>
              </a:spcAft>
              <a:buClr>
                <a:schemeClr val="accent4"/>
              </a:buClr>
              <a:buSzPct val="150000"/>
              <a:buFont typeface="Arial"/>
              <a:buChar char="•"/>
            </a:pPr>
            <a:r>
              <a:rPr lang="en-US" sz="1600" dirty="0">
                <a:latin typeface="+mn-lt"/>
              </a:rPr>
              <a:t>Investigation</a:t>
            </a:r>
          </a:p>
          <a:p>
            <a:pPr marL="228600" indent="-228600" algn="l">
              <a:spcAft>
                <a:spcPts val="600"/>
              </a:spcAft>
              <a:buClr>
                <a:schemeClr val="accent4"/>
              </a:buClr>
              <a:buSzPct val="150000"/>
              <a:buFont typeface="Arial"/>
              <a:buChar char="•"/>
            </a:pPr>
            <a:r>
              <a:rPr lang="en-US" sz="1600" dirty="0">
                <a:latin typeface="+mn-lt"/>
              </a:rPr>
              <a:t>Review, Analysis and Determination</a:t>
            </a:r>
          </a:p>
          <a:p>
            <a:pPr marL="228600" indent="-228600" algn="l">
              <a:spcAft>
                <a:spcPts val="600"/>
              </a:spcAft>
              <a:buClr>
                <a:schemeClr val="accent4"/>
              </a:buClr>
              <a:buSzPct val="150000"/>
              <a:buFont typeface="Arial"/>
              <a:buChar char="•"/>
            </a:pPr>
            <a:r>
              <a:rPr lang="en-US" sz="1600" dirty="0">
                <a:latin typeface="+mn-lt"/>
              </a:rPr>
              <a:t>CCA Findings &amp; Recommendations </a:t>
            </a:r>
          </a:p>
          <a:p>
            <a:pPr marL="228600" indent="-228600" algn="l">
              <a:spcAft>
                <a:spcPts val="600"/>
              </a:spcAft>
              <a:buClr>
                <a:schemeClr val="accent4"/>
              </a:buClr>
              <a:buSzPct val="150000"/>
              <a:buFont typeface="Arial"/>
              <a:buChar char="•"/>
            </a:pPr>
            <a:r>
              <a:rPr lang="en-US" sz="1600" dirty="0">
                <a:latin typeface="+mn-lt"/>
              </a:rPr>
              <a:t>Board Review</a:t>
            </a:r>
          </a:p>
          <a:p>
            <a:pPr marL="228600" indent="-228600" algn="l">
              <a:spcAft>
                <a:spcPts val="600"/>
              </a:spcAft>
              <a:buClr>
                <a:schemeClr val="accent4"/>
              </a:buClr>
              <a:buSzPct val="150000"/>
              <a:buFont typeface="Arial"/>
              <a:buChar char="•"/>
            </a:pPr>
            <a:r>
              <a:rPr lang="en-US" sz="1600" dirty="0">
                <a:latin typeface="+mn-lt"/>
              </a:rPr>
              <a:t>City Manager’s Final Decision</a:t>
            </a:r>
          </a:p>
          <a:p>
            <a:pPr marL="228600" indent="-228600" algn="l">
              <a:spcAft>
                <a:spcPts val="600"/>
              </a:spcAft>
              <a:buClr>
                <a:schemeClr val="accent4"/>
              </a:buClr>
              <a:buSzPct val="150000"/>
              <a:buFont typeface="Arial"/>
              <a:buChar char="•"/>
            </a:pPr>
            <a:r>
              <a:rPr lang="en-US" sz="1600" dirty="0">
                <a:latin typeface="+mn-lt"/>
              </a:rPr>
              <a:t>Final Decision Sent to Chief of Police</a:t>
            </a:r>
          </a:p>
          <a:p>
            <a:pPr marL="285750" indent="-285750" algn="l">
              <a:spcAft>
                <a:spcPts val="600"/>
              </a:spcAft>
              <a:buClr>
                <a:srgbClr val="0070C0"/>
              </a:buClr>
              <a:buFont typeface="Arial"/>
              <a:buChar char="•"/>
            </a:pPr>
            <a:endParaRPr lang="en-US" sz="1600" dirty="0">
              <a:solidFill>
                <a:schemeClr val="tx2"/>
              </a:solidFill>
              <a:latin typeface="+mn-lt"/>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spTree>
    <p:extLst>
      <p:ext uri="{BB962C8B-B14F-4D97-AF65-F5344CB8AC3E}">
        <p14:creationId xmlns:p14="http://schemas.microsoft.com/office/powerpoint/2010/main" val="167701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15</a:t>
            </a:fld>
            <a:endParaRPr lang="en-US" sz="800" dirty="0">
              <a:solidFill>
                <a:srgbClr val="FFFFFF"/>
              </a:solidFill>
            </a:endParaRPr>
          </a:p>
        </p:txBody>
      </p:sp>
      <p:sp>
        <p:nvSpPr>
          <p:cNvPr id="9" name="Title 1"/>
          <p:cNvSpPr txBox="1">
            <a:spLocks/>
          </p:cNvSpPr>
          <p:nvPr/>
        </p:nvSpPr>
        <p:spPr>
          <a:xfrm>
            <a:off x="924980" y="1057986"/>
            <a:ext cx="7772400" cy="659633"/>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chemeClr val="accent4"/>
              </a:buClr>
              <a:buSzPct val="150000"/>
              <a:buFont typeface="Arial" panose="020B0604020202020204" pitchFamily="34" charset="0"/>
              <a:buChar char="•"/>
            </a:pPr>
            <a:r>
              <a:rPr lang="en-US" sz="1600" dirty="0">
                <a:latin typeface="+mn-lt"/>
              </a:rPr>
              <a:t>Collaborative Agreement/Article XXVIII, Section 3</a:t>
            </a:r>
          </a:p>
          <a:p>
            <a:pPr marL="228600" indent="-228600" algn="l">
              <a:spcAft>
                <a:spcPts val="600"/>
              </a:spcAft>
              <a:buClr>
                <a:schemeClr val="accent4"/>
              </a:buClr>
              <a:buSzPct val="150000"/>
              <a:buFont typeface="Arial" panose="020B0604020202020204" pitchFamily="34" charset="0"/>
              <a:buChar char="•"/>
            </a:pPr>
            <a:r>
              <a:rPr lang="en-US" sz="1600" dirty="0">
                <a:latin typeface="+mn-lt"/>
              </a:rPr>
              <a:t>Memorandum of Agreement, Section 6 (paragraphs 35-56)</a:t>
            </a:r>
          </a:p>
          <a:p>
            <a:pPr marL="285750" indent="-285750" algn="l">
              <a:buSzPct val="150000"/>
              <a:buFont typeface="Arial"/>
              <a:buChar char="•"/>
            </a:pPr>
            <a:endParaRPr lang="en-US" sz="1600" dirty="0">
              <a:solidFill>
                <a:schemeClr val="tx2"/>
              </a:solidFill>
              <a:latin typeface="+mn-lt"/>
            </a:endParaRPr>
          </a:p>
          <a:p>
            <a:pPr algn="l"/>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a:p>
            <a:pPr marL="285750" indent="-285750" algn="l">
              <a:buFont typeface="Arial"/>
              <a:buChar char="•"/>
            </a:pPr>
            <a:endParaRPr lang="en-US" sz="1800" dirty="0">
              <a:solidFill>
                <a:schemeClr val="tx2"/>
              </a:solidFill>
            </a:endParaRPr>
          </a:p>
        </p:txBody>
      </p:sp>
      <p:sp>
        <p:nvSpPr>
          <p:cNvPr id="10" name="Title 1"/>
          <p:cNvSpPr txBox="1">
            <a:spLocks/>
          </p:cNvSpPr>
          <p:nvPr/>
        </p:nvSpPr>
        <p:spPr>
          <a:xfrm>
            <a:off x="455082" y="446707"/>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CCA Investigations</a:t>
            </a:r>
          </a:p>
        </p:txBody>
      </p:sp>
      <p:cxnSp>
        <p:nvCxnSpPr>
          <p:cNvPr id="6" name="Straight Connector 5"/>
          <p:cNvCxnSpPr/>
          <p:nvPr/>
        </p:nvCxnSpPr>
        <p:spPr>
          <a:xfrm>
            <a:off x="565217" y="902256"/>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470CE49A-6947-4298-B9BE-D578F2757EF1}"/>
              </a:ext>
            </a:extLst>
          </p:cNvPr>
          <p:cNvGrpSpPr/>
          <p:nvPr/>
        </p:nvGrpSpPr>
        <p:grpSpPr>
          <a:xfrm>
            <a:off x="707207" y="1946256"/>
            <a:ext cx="7772400" cy="2095500"/>
            <a:chOff x="580208" y="1946256"/>
            <a:chExt cx="7754321" cy="2095500"/>
          </a:xfrm>
        </p:grpSpPr>
        <p:pic>
          <p:nvPicPr>
            <p:cNvPr id="7" name="Picture 6">
              <a:extLst>
                <a:ext uri="{FF2B5EF4-FFF2-40B4-BE49-F238E27FC236}">
                  <a16:creationId xmlns:a16="http://schemas.microsoft.com/office/drawing/2014/main" id="{8E0ADCA4-947B-4009-9E4B-B12B676FAC26}"/>
                </a:ext>
              </a:extLst>
            </p:cNvPr>
            <p:cNvPicPr>
              <a:picLocks noChangeAspect="1"/>
            </p:cNvPicPr>
            <p:nvPr/>
          </p:nvPicPr>
          <p:blipFill>
            <a:blip r:embed="rId4"/>
            <a:stretch>
              <a:fillRect/>
            </a:stretch>
          </p:blipFill>
          <p:spPr>
            <a:xfrm>
              <a:off x="580208" y="2102580"/>
              <a:ext cx="4298324" cy="1939175"/>
            </a:xfrm>
            <a:prstGeom prst="rect">
              <a:avLst/>
            </a:prstGeom>
            <a:noFill/>
            <a:ln>
              <a:solidFill>
                <a:srgbClr val="4F81BD"/>
              </a:solidFill>
            </a:ln>
          </p:spPr>
        </p:pic>
        <p:pic>
          <p:nvPicPr>
            <p:cNvPr id="8" name="Picture 7">
              <a:extLst>
                <a:ext uri="{FF2B5EF4-FFF2-40B4-BE49-F238E27FC236}">
                  <a16:creationId xmlns:a16="http://schemas.microsoft.com/office/drawing/2014/main" id="{5EBF96DA-6301-4A3E-9E55-A8E641B18E0D}"/>
                </a:ext>
              </a:extLst>
            </p:cNvPr>
            <p:cNvPicPr>
              <a:picLocks noChangeAspect="1"/>
            </p:cNvPicPr>
            <p:nvPr/>
          </p:nvPicPr>
          <p:blipFill>
            <a:blip r:embed="rId5"/>
            <a:stretch>
              <a:fillRect/>
            </a:stretch>
          </p:blipFill>
          <p:spPr>
            <a:xfrm>
              <a:off x="5029354" y="1946256"/>
              <a:ext cx="3305175" cy="2095500"/>
            </a:xfrm>
            <a:prstGeom prst="rect">
              <a:avLst/>
            </a:prstGeom>
            <a:ln>
              <a:solidFill>
                <a:srgbClr val="4F81BD"/>
              </a:solidFill>
            </a:ln>
          </p:spPr>
        </p:pic>
      </p:grpSp>
    </p:spTree>
    <p:extLst>
      <p:ext uri="{BB962C8B-B14F-4D97-AF65-F5344CB8AC3E}">
        <p14:creationId xmlns:p14="http://schemas.microsoft.com/office/powerpoint/2010/main" val="42378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fld id="{894D36D7-34AC-624A-A88C-A8D9820107E1}"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ct val="20000"/>
                </a:spcBef>
                <a:spcAft>
                  <a:spcPts val="0"/>
                </a:spcAft>
                <a:buClrTx/>
                <a:buSzTx/>
                <a:buFont typeface="Arial"/>
                <a:buNone/>
                <a:tabLst/>
                <a:defRPr/>
              </a:pPr>
              <a:t>16</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2"/>
          <p:cNvSpPr>
            <a:spLocks noChangeArrowheads="1"/>
          </p:cNvSpPr>
          <p:nvPr/>
        </p:nvSpPr>
        <p:spPr bwMode="auto">
          <a:xfrm>
            <a:off x="4477070" y="1051684"/>
            <a:ext cx="11985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7525" marR="0" lvl="0" indent="-263525" algn="l"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Arial" charset="0"/>
              </a:rPr>
              <a:t>$14.6</a:t>
            </a:r>
          </a:p>
        </p:txBody>
      </p:sp>
      <p:sp>
        <p:nvSpPr>
          <p:cNvPr id="21" name="Rectangle 12"/>
          <p:cNvSpPr>
            <a:spLocks noChangeArrowheads="1"/>
          </p:cNvSpPr>
          <p:nvPr/>
        </p:nvSpPr>
        <p:spPr bwMode="auto">
          <a:xfrm>
            <a:off x="5042488" y="1046854"/>
            <a:ext cx="11985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7525" marR="0" lvl="0" indent="-263525" algn="l"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Arial" charset="0"/>
              </a:rPr>
              <a:t>$14.4</a:t>
            </a:r>
          </a:p>
        </p:txBody>
      </p:sp>
      <p:sp>
        <p:nvSpPr>
          <p:cNvPr id="22" name="Rectangle 12"/>
          <p:cNvSpPr>
            <a:spLocks noChangeArrowheads="1"/>
          </p:cNvSpPr>
          <p:nvPr/>
        </p:nvSpPr>
        <p:spPr bwMode="auto">
          <a:xfrm>
            <a:off x="5583842" y="1752314"/>
            <a:ext cx="11985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7525" marR="0" lvl="0" indent="-263525" algn="l"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Arial" charset="0"/>
              </a:rPr>
              <a:t>$11.4</a:t>
            </a:r>
          </a:p>
        </p:txBody>
      </p:sp>
      <p:sp>
        <p:nvSpPr>
          <p:cNvPr id="23" name="Rectangle 12"/>
          <p:cNvSpPr>
            <a:spLocks noChangeArrowheads="1"/>
          </p:cNvSpPr>
          <p:nvPr/>
        </p:nvSpPr>
        <p:spPr bwMode="auto">
          <a:xfrm>
            <a:off x="6145212" y="1835491"/>
            <a:ext cx="11985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7525" marR="0" lvl="0" indent="-263525" algn="l"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Arial" charset="0"/>
              </a:rPr>
              <a:t>$11.1</a:t>
            </a:r>
          </a:p>
        </p:txBody>
      </p:sp>
      <p:sp>
        <p:nvSpPr>
          <p:cNvPr id="24" name="Rectangle 12"/>
          <p:cNvSpPr>
            <a:spLocks noChangeArrowheads="1"/>
          </p:cNvSpPr>
          <p:nvPr/>
        </p:nvSpPr>
        <p:spPr bwMode="auto">
          <a:xfrm>
            <a:off x="6744493" y="2297157"/>
            <a:ext cx="11985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7525" marR="0" lvl="0" indent="-263525" algn="l"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Arial" charset="0"/>
              </a:rPr>
              <a:t>$9.0</a:t>
            </a:r>
          </a:p>
        </p:txBody>
      </p:sp>
      <p:sp>
        <p:nvSpPr>
          <p:cNvPr id="25" name="Rectangle 12"/>
          <p:cNvSpPr>
            <a:spLocks noChangeArrowheads="1"/>
          </p:cNvSpPr>
          <p:nvPr/>
        </p:nvSpPr>
        <p:spPr bwMode="auto">
          <a:xfrm>
            <a:off x="7259016" y="2391194"/>
            <a:ext cx="119856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517525" marR="0" lvl="0" indent="-263525" algn="l" defTabSz="457200" rtl="0" eaLnBrk="1" fontAlgn="auto" latinLnBrk="0" hangingPunct="1">
              <a:lnSpc>
                <a:spcPct val="100000"/>
              </a:lnSpc>
              <a:spcBef>
                <a:spcPts val="0"/>
              </a:spcBef>
              <a:spcAft>
                <a:spcPts val="0"/>
              </a:spcAft>
              <a:buClrTx/>
              <a:buSzPct val="100000"/>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mn-ea"/>
                <a:cs typeface="Arial" charset="0"/>
              </a:rPr>
              <a:t>$8.5</a:t>
            </a:r>
          </a:p>
        </p:txBody>
      </p:sp>
      <p:sp>
        <p:nvSpPr>
          <p:cNvPr id="27" name="Content Placeholder 4">
            <a:extLst>
              <a:ext uri="{FF2B5EF4-FFF2-40B4-BE49-F238E27FC236}">
                <a16:creationId xmlns:a16="http://schemas.microsoft.com/office/drawing/2014/main" id="{B5009745-46F3-4868-B44A-027C93D13DE4}"/>
              </a:ext>
            </a:extLst>
          </p:cNvPr>
          <p:cNvSpPr txBox="1">
            <a:spLocks/>
          </p:cNvSpPr>
          <p:nvPr/>
        </p:nvSpPr>
        <p:spPr>
          <a:xfrm>
            <a:off x="920221" y="1052233"/>
            <a:ext cx="8121583" cy="3372810"/>
          </a:xfrm>
          <a:prstGeom prst="rect">
            <a:avLst/>
          </a:prstGeom>
        </p:spPr>
        <p:txBody>
          <a:bodyPr vert="horz" lIns="91440" tIns="45720" rIns="91440" bIns="45720" numCol="2"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Complaints Investigated by CCA</a:t>
            </a:r>
            <a:endParaRPr kumimoji="0" lang="en-US" altLang="en-US" sz="1600" b="0" i="0" u="none" strike="noStrike" kern="1200" cap="none" spc="0" normalizeH="0" baseline="0" noProof="0" dirty="0">
              <a:ln>
                <a:noFill/>
              </a:ln>
              <a:solidFill>
                <a:prstClr val="black"/>
              </a:solidFill>
              <a:effectLst/>
              <a:uLnTx/>
              <a:uFillTx/>
              <a:latin typeface="Arial"/>
              <a:ea typeface="+mn-ea"/>
              <a:cs typeface="+mn-cs"/>
            </a:endParaRP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Discrimination/Racial Profiling</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Improper Entry, Search and Seizure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Excessive Use of Force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Improper Stop</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Improper Pointing of Firearm</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Discharge of Firearm</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Death in custody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600" b="1" i="0" u="none" strike="noStrike" kern="1200" cap="none" spc="0" normalizeH="0" baseline="0" noProof="0" dirty="0">
              <a:ln>
                <a:noFill/>
              </a:ln>
              <a:solidFill>
                <a:srgbClr val="1F497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Arial"/>
                <a:ea typeface="+mn-ea"/>
                <a:cs typeface="+mn-cs"/>
              </a:rPr>
              <a:t>Secondary Causes of Action Investigated by CCA</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Discourtesy or Unprofessional Attitude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Lack of Proper Service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Improper Procedure</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Harassment</a:t>
            </a:r>
          </a:p>
          <a:p>
            <a:pPr marL="231775" marR="0" lvl="0" indent="-231775" algn="l" defTabSz="914400" rtl="0" eaLnBrk="1" fontAlgn="auto"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a:ea typeface="+mn-ea"/>
                <a:cs typeface="+mn-cs"/>
              </a:rPr>
              <a:t>Abuse of Authority</a:t>
            </a:r>
          </a:p>
        </p:txBody>
      </p:sp>
      <p:sp>
        <p:nvSpPr>
          <p:cNvPr id="12" name="Title 1">
            <a:extLst>
              <a:ext uri="{FF2B5EF4-FFF2-40B4-BE49-F238E27FC236}">
                <a16:creationId xmlns:a16="http://schemas.microsoft.com/office/drawing/2014/main" id="{9A206F36-AE9C-4A0D-98F1-21757308F8CD}"/>
              </a:ext>
            </a:extLst>
          </p:cNvPr>
          <p:cNvSpPr txBox="1">
            <a:spLocks/>
          </p:cNvSpPr>
          <p:nvPr/>
        </p:nvSpPr>
        <p:spPr>
          <a:xfrm>
            <a:off x="920223" y="445118"/>
            <a:ext cx="54864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73E87"/>
                </a:solidFill>
                <a:effectLst/>
                <a:uLnTx/>
                <a:uFillTx/>
                <a:latin typeface="Arial"/>
                <a:ea typeface="+mj-ea"/>
                <a:cs typeface="+mj-cs"/>
              </a:rPr>
              <a:t>What complaints does CCA investigate?</a:t>
            </a:r>
            <a:endParaRPr kumimoji="0" lang="en-US" sz="2000" b="1" i="0" u="none" strike="noStrike" kern="1200" cap="none" spc="0" normalizeH="0" baseline="0" noProof="0" dirty="0">
              <a:ln>
                <a:noFill/>
              </a:ln>
              <a:solidFill>
                <a:srgbClr val="FFFFFF"/>
              </a:solidFill>
              <a:effectLst/>
              <a:uLnTx/>
              <a:uFillTx/>
              <a:latin typeface="Arial"/>
              <a:ea typeface="+mj-ea"/>
              <a:cs typeface="+mj-cs"/>
            </a:endParaRPr>
          </a:p>
        </p:txBody>
      </p:sp>
      <p:cxnSp>
        <p:nvCxnSpPr>
          <p:cNvPr id="14" name="Straight Connector 13">
            <a:extLst>
              <a:ext uri="{FF2B5EF4-FFF2-40B4-BE49-F238E27FC236}">
                <a16:creationId xmlns:a16="http://schemas.microsoft.com/office/drawing/2014/main" id="{B76BCEBE-C411-45B4-9C8A-6C6743C75A44}"/>
              </a:ext>
            </a:extLst>
          </p:cNvPr>
          <p:cNvCxnSpPr/>
          <p:nvPr/>
        </p:nvCxnSpPr>
        <p:spPr>
          <a:xfrm>
            <a:off x="908831" y="897490"/>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1386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403D27-6723-4589-9F6D-7876133D6F65}"/>
              </a:ext>
            </a:extLst>
          </p:cNvPr>
          <p:cNvSpPr/>
          <p:nvPr/>
        </p:nvSpPr>
        <p:spPr>
          <a:xfrm>
            <a:off x="0" y="413681"/>
            <a:ext cx="2971800" cy="4334256"/>
          </a:xfrm>
          <a:prstGeom prst="rect">
            <a:avLst/>
          </a:prstGeom>
          <a:gradFill flip="none" rotWithShape="1">
            <a:gsLst>
              <a:gs pos="0">
                <a:schemeClr val="bg1"/>
              </a:gs>
              <a:gs pos="100000">
                <a:schemeClr val="accent4"/>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17</a:t>
            </a:fld>
            <a:endParaRPr lang="en-US" sz="800" dirty="0">
              <a:solidFill>
                <a:srgbClr val="FFFFFF"/>
              </a:solidFill>
            </a:endParaRPr>
          </a:p>
        </p:txBody>
      </p:sp>
      <p:sp>
        <p:nvSpPr>
          <p:cNvPr id="10" name="Title 1"/>
          <p:cNvSpPr txBox="1">
            <a:spLocks/>
          </p:cNvSpPr>
          <p:nvPr/>
        </p:nvSpPr>
        <p:spPr>
          <a:xfrm>
            <a:off x="459490" y="440292"/>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CCA Investigations</a:t>
            </a:r>
          </a:p>
        </p:txBody>
      </p:sp>
      <p:sp>
        <p:nvSpPr>
          <p:cNvPr id="31" name="Rectangle 1"/>
          <p:cNvSpPr>
            <a:spLocks noChangeArrowheads="1"/>
          </p:cNvSpPr>
          <p:nvPr/>
        </p:nvSpPr>
        <p:spPr bwMode="auto">
          <a:xfrm rot="18000000">
            <a:off x="4314210" y="3544013"/>
            <a:ext cx="1182688"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1000" dirty="0">
                <a:solidFill>
                  <a:schemeClr val="bg1"/>
                </a:solidFill>
                <a:latin typeface="Arial" charset="0"/>
                <a:cs typeface="Arial" charset="0"/>
              </a:rPr>
              <a:t>CAP Rehab</a:t>
            </a:r>
            <a:endParaRPr lang="en-US" sz="1000" dirty="0">
              <a:solidFill>
                <a:schemeClr val="bg1"/>
              </a:solidFill>
            </a:endParaRPr>
          </a:p>
        </p:txBody>
      </p:sp>
      <p:sp>
        <p:nvSpPr>
          <p:cNvPr id="32" name="Rectangle 1"/>
          <p:cNvSpPr>
            <a:spLocks noChangeArrowheads="1"/>
          </p:cNvSpPr>
          <p:nvPr/>
        </p:nvSpPr>
        <p:spPr bwMode="auto">
          <a:xfrm rot="15839263">
            <a:off x="5531927" y="3811330"/>
            <a:ext cx="81872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en-US" sz="1000" dirty="0">
                <a:solidFill>
                  <a:schemeClr val="bg1"/>
                </a:solidFill>
                <a:latin typeface="Arial" charset="0"/>
                <a:cs typeface="Arial" charset="0"/>
              </a:rPr>
              <a:t>Carry-Over </a:t>
            </a:r>
            <a:br>
              <a:rPr lang="en-US" sz="1000" dirty="0">
                <a:solidFill>
                  <a:schemeClr val="bg1"/>
                </a:solidFill>
                <a:latin typeface="Arial" charset="0"/>
                <a:cs typeface="Arial" charset="0"/>
              </a:rPr>
            </a:br>
            <a:r>
              <a:rPr lang="en-US" sz="1000" dirty="0">
                <a:solidFill>
                  <a:schemeClr val="bg1"/>
                </a:solidFill>
                <a:latin typeface="Arial" charset="0"/>
                <a:cs typeface="Arial" charset="0"/>
              </a:rPr>
              <a:t>Grants</a:t>
            </a:r>
            <a:endParaRPr lang="en-US" sz="1000" dirty="0">
              <a:solidFill>
                <a:schemeClr val="bg1"/>
              </a:solidFill>
            </a:endParaRPr>
          </a:p>
        </p:txBody>
      </p:sp>
      <p:sp>
        <p:nvSpPr>
          <p:cNvPr id="33" name="Rectangle 1"/>
          <p:cNvSpPr>
            <a:spLocks noChangeArrowheads="1"/>
          </p:cNvSpPr>
          <p:nvPr/>
        </p:nvSpPr>
        <p:spPr bwMode="auto">
          <a:xfrm rot="16200000">
            <a:off x="5618781" y="1229790"/>
            <a:ext cx="40551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r"/>
            <a:r>
              <a:rPr lang="en-US" sz="1000" dirty="0">
                <a:solidFill>
                  <a:schemeClr val="bg1"/>
                </a:solidFill>
                <a:latin typeface="Arial" charset="0"/>
                <a:cs typeface="Arial" charset="0"/>
              </a:rPr>
              <a:t>City</a:t>
            </a:r>
            <a:endParaRPr lang="en-US" sz="1000" dirty="0">
              <a:solidFill>
                <a:schemeClr val="bg1"/>
              </a:solidFill>
            </a:endParaRPr>
          </a:p>
        </p:txBody>
      </p:sp>
      <p:sp>
        <p:nvSpPr>
          <p:cNvPr id="35" name="Rectangle 1"/>
          <p:cNvSpPr>
            <a:spLocks noChangeArrowheads="1"/>
          </p:cNvSpPr>
          <p:nvPr/>
        </p:nvSpPr>
        <p:spPr bwMode="auto">
          <a:xfrm rot="16029093">
            <a:off x="5314974" y="4059154"/>
            <a:ext cx="569512"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l"/>
            <a:r>
              <a:rPr lang="en-US" sz="1000" dirty="0">
                <a:solidFill>
                  <a:schemeClr val="bg1"/>
                </a:solidFill>
                <a:latin typeface="Arial" charset="0"/>
                <a:cs typeface="Arial" charset="0"/>
              </a:rPr>
              <a:t>Grants</a:t>
            </a:r>
            <a:endParaRPr lang="en-US" sz="1000" dirty="0">
              <a:solidFill>
                <a:schemeClr val="bg1"/>
              </a:solidFill>
            </a:endParaRPr>
          </a:p>
        </p:txBody>
      </p:sp>
      <p:cxnSp>
        <p:nvCxnSpPr>
          <p:cNvPr id="36" name="Straight Connector 35"/>
          <p:cNvCxnSpPr/>
          <p:nvPr/>
        </p:nvCxnSpPr>
        <p:spPr>
          <a:xfrm>
            <a:off x="565217" y="902256"/>
            <a:ext cx="1371600" cy="0"/>
          </a:xfrm>
          <a:prstGeom prst="line">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8A8DFE4-29D0-452F-92C6-ED5F2243DE7A}"/>
              </a:ext>
            </a:extLst>
          </p:cNvPr>
          <p:cNvSpPr txBox="1"/>
          <p:nvPr/>
        </p:nvSpPr>
        <p:spPr>
          <a:xfrm>
            <a:off x="924981" y="1067182"/>
            <a:ext cx="7772400" cy="2846933"/>
          </a:xfrm>
          <a:prstGeom prst="rect">
            <a:avLst/>
          </a:prstGeom>
          <a:noFill/>
        </p:spPr>
        <p:txBody>
          <a:bodyPr wrap="square" rtlCol="0">
            <a:spAutoFit/>
          </a:bodyPr>
          <a:lstStyle/>
          <a:p>
            <a:pPr defTabSz="914400">
              <a:spcAft>
                <a:spcPts val="600"/>
              </a:spcAft>
              <a:defRPr/>
            </a:pPr>
            <a:r>
              <a:rPr lang="en-US" altLang="en-US" sz="1600" b="1" kern="0" dirty="0">
                <a:cs typeface="Arial" panose="020B0604020202020204" pitchFamily="34" charset="0"/>
              </a:rPr>
              <a:t>Utilize an investigative protocol:</a:t>
            </a:r>
          </a:p>
          <a:p>
            <a:pPr marL="223838" lvl="1" indent="-223838" defTabSz="914400">
              <a:spcAft>
                <a:spcPts val="600"/>
              </a:spcAft>
              <a:buClr>
                <a:srgbClr val="0070C0"/>
              </a:buClr>
              <a:buSzPct val="150000"/>
              <a:buFont typeface="Arial" panose="020B0604020202020204" pitchFamily="34" charset="0"/>
              <a:buChar char="•"/>
              <a:defRPr/>
            </a:pPr>
            <a:r>
              <a:rPr lang="en-US" altLang="en-US" sz="1600" kern="0" dirty="0">
                <a:cs typeface="Arial" panose="020B0604020202020204" pitchFamily="34" charset="0"/>
              </a:rPr>
              <a:t>Review the allegations</a:t>
            </a:r>
          </a:p>
          <a:p>
            <a:pPr marL="223838" lvl="1" indent="-223838" defTabSz="914400">
              <a:spcAft>
                <a:spcPts val="600"/>
              </a:spcAft>
              <a:buClr>
                <a:srgbClr val="0070C0"/>
              </a:buClr>
              <a:buSzPct val="150000"/>
              <a:buFont typeface="Arial" panose="020B0604020202020204" pitchFamily="34" charset="0"/>
              <a:buChar char="•"/>
              <a:defRPr/>
            </a:pPr>
            <a:r>
              <a:rPr lang="en-US" altLang="en-US" sz="1600" kern="0" dirty="0">
                <a:cs typeface="Arial" panose="020B0604020202020204" pitchFamily="34" charset="0"/>
              </a:rPr>
              <a:t>Gather, review and analyze evidence</a:t>
            </a:r>
          </a:p>
          <a:p>
            <a:pPr marL="223838" lvl="1" indent="-223838" defTabSz="914400">
              <a:spcAft>
                <a:spcPts val="600"/>
              </a:spcAft>
              <a:buClr>
                <a:srgbClr val="0070C0"/>
              </a:buClr>
              <a:buSzPct val="150000"/>
              <a:buFont typeface="Arial" panose="020B0604020202020204" pitchFamily="34" charset="0"/>
              <a:buChar char="•"/>
              <a:defRPr/>
            </a:pPr>
            <a:r>
              <a:rPr lang="en-US" altLang="en-US" sz="1600" kern="0" dirty="0">
                <a:cs typeface="Arial" panose="020B0604020202020204" pitchFamily="34" charset="0"/>
              </a:rPr>
              <a:t>Interview all parties involved and witnesses</a:t>
            </a:r>
          </a:p>
          <a:p>
            <a:pPr marL="223838" lvl="1" indent="-223838" defTabSz="914400">
              <a:spcAft>
                <a:spcPts val="600"/>
              </a:spcAft>
              <a:buClr>
                <a:srgbClr val="0070C0"/>
              </a:buClr>
              <a:buSzPct val="150000"/>
              <a:buFont typeface="Arial" panose="020B0604020202020204" pitchFamily="34" charset="0"/>
              <a:buChar char="•"/>
              <a:defRPr/>
            </a:pPr>
            <a:r>
              <a:rPr lang="en-US" altLang="en-US" sz="1600" kern="0" dirty="0">
                <a:cs typeface="Arial" panose="020B0604020202020204" pitchFamily="34" charset="0"/>
              </a:rPr>
              <a:t>Interpret all applicable laws, regulations, policies, procedures, decisions, standard practices and training</a:t>
            </a:r>
          </a:p>
          <a:p>
            <a:pPr marL="223838" lvl="1" indent="-223838" defTabSz="914400">
              <a:spcAft>
                <a:spcPts val="600"/>
              </a:spcAft>
              <a:buClr>
                <a:srgbClr val="0070C0"/>
              </a:buClr>
              <a:buSzPct val="150000"/>
              <a:buFont typeface="Arial" panose="020B0604020202020204" pitchFamily="34" charset="0"/>
              <a:buChar char="•"/>
              <a:defRPr/>
            </a:pPr>
            <a:r>
              <a:rPr lang="en-US" altLang="en-US" sz="1600" kern="0" dirty="0">
                <a:cs typeface="Arial" panose="020B0604020202020204" pitchFamily="34" charset="0"/>
              </a:rPr>
              <a:t>Analyze information, using the preponderance of evidence burden of proof</a:t>
            </a:r>
          </a:p>
          <a:p>
            <a:pPr marL="223838" lvl="1" indent="-223838" defTabSz="914400">
              <a:spcAft>
                <a:spcPts val="600"/>
              </a:spcAft>
              <a:buClr>
                <a:srgbClr val="0070C0"/>
              </a:buClr>
              <a:buSzPct val="150000"/>
              <a:buFont typeface="Arial" panose="020B0604020202020204" pitchFamily="34" charset="0"/>
              <a:buChar char="•"/>
              <a:defRPr/>
            </a:pPr>
            <a:r>
              <a:rPr lang="en-US" altLang="en-US" sz="1600" kern="0" dirty="0">
                <a:cs typeface="Arial" panose="020B0604020202020204" pitchFamily="34" charset="0"/>
              </a:rPr>
              <a:t>Provide final analysis, conclusion and disposition</a:t>
            </a:r>
          </a:p>
          <a:p>
            <a:pPr marL="223838" lvl="1" indent="-223838" defTabSz="914400">
              <a:spcAft>
                <a:spcPts val="600"/>
              </a:spcAft>
              <a:buClr>
                <a:srgbClr val="0070C0"/>
              </a:buClr>
              <a:buSzPct val="150000"/>
              <a:buFont typeface="Arial" panose="020B0604020202020204" pitchFamily="34" charset="0"/>
              <a:buChar char="•"/>
              <a:defRPr/>
            </a:pPr>
            <a:r>
              <a:rPr lang="en-US" altLang="en-US" sz="1600" kern="0" dirty="0">
                <a:cs typeface="Arial" panose="020B0604020202020204" pitchFamily="34" charset="0"/>
              </a:rPr>
              <a:t>Recommend action (when necessary)</a:t>
            </a:r>
          </a:p>
        </p:txBody>
      </p:sp>
    </p:spTree>
    <p:extLst>
      <p:ext uri="{BB962C8B-B14F-4D97-AF65-F5344CB8AC3E}">
        <p14:creationId xmlns:p14="http://schemas.microsoft.com/office/powerpoint/2010/main" val="412291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fld id="{894D36D7-34AC-624A-A88C-A8D9820107E1}"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ct val="20000"/>
                </a:spcBef>
                <a:spcAft>
                  <a:spcPts val="0"/>
                </a:spcAft>
                <a:buClrTx/>
                <a:buSzTx/>
                <a:buFont typeface="Arial"/>
                <a:buNone/>
                <a:tabLst/>
                <a:defRPr/>
              </a:pPr>
              <a:t>18</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3">
            <a:extLst>
              <a:ext uri="{FF2B5EF4-FFF2-40B4-BE49-F238E27FC236}">
                <a16:creationId xmlns:a16="http://schemas.microsoft.com/office/drawing/2014/main" id="{6C4ADA2F-0535-4765-9855-A267EA13529E}"/>
              </a:ext>
            </a:extLst>
          </p:cNvPr>
          <p:cNvSpPr txBox="1">
            <a:spLocks noChangeArrowheads="1"/>
          </p:cNvSpPr>
          <p:nvPr/>
        </p:nvSpPr>
        <p:spPr bwMode="auto">
          <a:xfrm>
            <a:off x="916937" y="1052848"/>
            <a:ext cx="8281706" cy="2547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lstStyle>
            <a:lvl1pPr marL="342896" indent="-342896" algn="l" rtl="0" eaLnBrk="0" fontAlgn="base" hangingPunct="0">
              <a:spcBef>
                <a:spcPct val="20000"/>
              </a:spcBef>
              <a:spcAft>
                <a:spcPct val="0"/>
              </a:spcAft>
              <a:buChar char="•"/>
              <a:defRPr sz="3200">
                <a:solidFill>
                  <a:schemeClr val="tx1"/>
                </a:solidFill>
                <a:latin typeface="+mn-lt"/>
                <a:ea typeface="+mn-ea"/>
                <a:cs typeface="+mn-cs"/>
              </a:defRPr>
            </a:lvl1pPr>
            <a:lvl2pPr marL="742943" indent="-285747" algn="l" rtl="0" eaLnBrk="0" fontAlgn="base" hangingPunct="0">
              <a:spcBef>
                <a:spcPct val="20000"/>
              </a:spcBef>
              <a:spcAft>
                <a:spcPct val="0"/>
              </a:spcAft>
              <a:buChar char="–"/>
              <a:defRPr sz="2800">
                <a:solidFill>
                  <a:schemeClr val="tx1"/>
                </a:solidFill>
                <a:latin typeface="+mn-lt"/>
                <a:cs typeface="+mn-cs"/>
              </a:defRPr>
            </a:lvl2pPr>
            <a:lvl3pPr marL="1142988" indent="-228597" algn="l" rtl="0" eaLnBrk="0" fontAlgn="base" hangingPunct="0">
              <a:spcBef>
                <a:spcPct val="20000"/>
              </a:spcBef>
              <a:spcAft>
                <a:spcPct val="0"/>
              </a:spcAft>
              <a:buChar char="•"/>
              <a:defRPr sz="2400">
                <a:solidFill>
                  <a:schemeClr val="tx1"/>
                </a:solidFill>
                <a:latin typeface="+mn-lt"/>
                <a:cs typeface="+mn-cs"/>
              </a:defRPr>
            </a:lvl3pPr>
            <a:lvl4pPr marL="1600184" indent="-228597" algn="l" rtl="0" eaLnBrk="0" fontAlgn="base" hangingPunct="0">
              <a:spcBef>
                <a:spcPct val="20000"/>
              </a:spcBef>
              <a:spcAft>
                <a:spcPct val="0"/>
              </a:spcAft>
              <a:buChar char="–"/>
              <a:defRPr sz="2000">
                <a:solidFill>
                  <a:schemeClr val="tx1"/>
                </a:solidFill>
                <a:latin typeface="+mn-lt"/>
                <a:cs typeface="+mn-cs"/>
              </a:defRPr>
            </a:lvl4pPr>
            <a:lvl5pPr marL="2057379" indent="-228597" algn="l" rtl="0" eaLnBrk="0" fontAlgn="base" hangingPunct="0">
              <a:spcBef>
                <a:spcPct val="20000"/>
              </a:spcBef>
              <a:spcAft>
                <a:spcPct val="0"/>
              </a:spcAft>
              <a:buChar char="»"/>
              <a:defRPr sz="2000">
                <a:solidFill>
                  <a:schemeClr val="tx1"/>
                </a:solidFill>
                <a:latin typeface="+mn-lt"/>
                <a:cs typeface="+mn-cs"/>
              </a:defRPr>
            </a:lvl5pPr>
            <a:lvl6pPr marL="2514575" indent="-228597" algn="l" rtl="0" fontAlgn="base">
              <a:spcBef>
                <a:spcPct val="20000"/>
              </a:spcBef>
              <a:spcAft>
                <a:spcPct val="0"/>
              </a:spcAft>
              <a:buChar char="»"/>
              <a:defRPr sz="2000">
                <a:solidFill>
                  <a:schemeClr val="tx1"/>
                </a:solidFill>
                <a:latin typeface="+mn-lt"/>
                <a:cs typeface="+mn-cs"/>
              </a:defRPr>
            </a:lvl6pPr>
            <a:lvl7pPr marL="2971770" indent="-228597" algn="l" rtl="0" fontAlgn="base">
              <a:spcBef>
                <a:spcPct val="20000"/>
              </a:spcBef>
              <a:spcAft>
                <a:spcPct val="0"/>
              </a:spcAft>
              <a:buChar char="»"/>
              <a:defRPr sz="2000">
                <a:solidFill>
                  <a:schemeClr val="tx1"/>
                </a:solidFill>
                <a:latin typeface="+mn-lt"/>
                <a:cs typeface="+mn-cs"/>
              </a:defRPr>
            </a:lvl7pPr>
            <a:lvl8pPr marL="3428966" indent="-228597" algn="l" rtl="0" fontAlgn="base">
              <a:spcBef>
                <a:spcPct val="20000"/>
              </a:spcBef>
              <a:spcAft>
                <a:spcPct val="0"/>
              </a:spcAft>
              <a:buChar char="»"/>
              <a:defRPr sz="2000">
                <a:solidFill>
                  <a:schemeClr val="tx1"/>
                </a:solidFill>
                <a:latin typeface="+mn-lt"/>
                <a:cs typeface="+mn-cs"/>
              </a:defRPr>
            </a:lvl8pPr>
            <a:lvl9pPr marL="3886161" indent="-228597" algn="l" rtl="0" fontAlgn="base">
              <a:spcBef>
                <a:spcPct val="20000"/>
              </a:spcBef>
              <a:spcAft>
                <a:spcPct val="0"/>
              </a:spcAft>
              <a:buChar char="»"/>
              <a:defRPr sz="2000">
                <a:solidFill>
                  <a:schemeClr val="tx1"/>
                </a:solidFill>
                <a:latin typeface="+mn-lt"/>
                <a:cs typeface="+mn-cs"/>
              </a:defRPr>
            </a:lvl9pPr>
          </a:lstStyle>
          <a:p>
            <a:pPr marL="0" marR="0" lvl="0" indent="0" algn="l" defTabSz="457200" rtl="0" eaLnBrk="1" fontAlgn="base" latinLnBrk="0" hangingPunct="1">
              <a:lnSpc>
                <a:spcPct val="100000"/>
              </a:lnSpc>
              <a:spcBef>
                <a:spcPts val="0"/>
              </a:spcBef>
              <a:spcAft>
                <a:spcPts val="600"/>
              </a:spcAft>
              <a:buClrTx/>
              <a:buSzTx/>
              <a:buFontTx/>
              <a:buNone/>
              <a:tabLst/>
              <a:defRPr/>
            </a:pP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CCA’s findings will be one of the following (consistent with MOA):</a:t>
            </a:r>
          </a:p>
          <a:p>
            <a:pPr marL="223838" marR="0" lvl="1" indent="-223838" algn="l" defTabSz="457200" rtl="0" eaLnBrk="1" fontAlgn="base"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Unfounded</a:t>
            </a: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where the investigation determined no facts to support that the </a:t>
            </a:r>
            <a:b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incident complained of actually occurred;</a:t>
            </a:r>
          </a:p>
          <a:p>
            <a:pPr marL="223838" marR="0" lvl="1" indent="-223838" algn="l" defTabSz="457200" rtl="0" eaLnBrk="1" fontAlgn="base"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Sustained</a:t>
            </a: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where the person's allegation is supported by sufficient evidence to determine that the incident occurred, and the actions of the officer were improper;</a:t>
            </a:r>
          </a:p>
          <a:p>
            <a:pPr marL="223838" marR="0" lvl="1" indent="-223838" algn="l" defTabSz="457200" rtl="0" eaLnBrk="1" fontAlgn="base"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Sustained </a:t>
            </a: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where there are insufficient facts to decide whether the alleged misconduct occurred; or</a:t>
            </a:r>
          </a:p>
          <a:p>
            <a:pPr marL="223838" marR="0" lvl="1" indent="-223838" algn="l" defTabSz="457200" rtl="0" eaLnBrk="1" fontAlgn="base" latinLnBrk="0" hangingPunct="1">
              <a:lnSpc>
                <a:spcPct val="100000"/>
              </a:lnSpc>
              <a:spcBef>
                <a:spcPts val="0"/>
              </a:spcBef>
              <a:spcAft>
                <a:spcPts val="600"/>
              </a:spcAft>
              <a:buClr>
                <a:srgbClr val="00B0F0"/>
              </a:buClr>
              <a:buSzTx/>
              <a:buFont typeface="Arial" panose="020B0604020202020204" pitchFamily="34" charset="0"/>
              <a:buChar char="•"/>
              <a:tabLst/>
              <a:defRPr/>
            </a:pPr>
            <a:r>
              <a:rPr kumimoji="0" lang="en-US" altLang="en-US" sz="1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Exonerated</a:t>
            </a: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where a preponderance of the evidence shows that the alleged </a:t>
            </a:r>
            <a:b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 did occur but did not violate CPD policies, procedures, or training.</a:t>
            </a:r>
          </a:p>
        </p:txBody>
      </p:sp>
      <p:sp>
        <p:nvSpPr>
          <p:cNvPr id="9" name="Title 1">
            <a:extLst>
              <a:ext uri="{FF2B5EF4-FFF2-40B4-BE49-F238E27FC236}">
                <a16:creationId xmlns:a16="http://schemas.microsoft.com/office/drawing/2014/main" id="{2453A7D0-BA37-4342-9539-A668D7C5764C}"/>
              </a:ext>
            </a:extLst>
          </p:cNvPr>
          <p:cNvSpPr txBox="1">
            <a:spLocks/>
          </p:cNvSpPr>
          <p:nvPr/>
        </p:nvSpPr>
        <p:spPr>
          <a:xfrm>
            <a:off x="919876" y="440193"/>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73E87"/>
                </a:solidFill>
                <a:effectLst/>
                <a:uLnTx/>
                <a:uFillTx/>
                <a:latin typeface="Arial"/>
                <a:ea typeface="+mj-ea"/>
                <a:cs typeface="+mj-cs"/>
              </a:rPr>
              <a:t>CCA Investigations</a:t>
            </a:r>
            <a:endParaRPr kumimoji="0" lang="en-US" sz="2000" b="1" i="0" u="none" strike="noStrike" kern="1200" cap="none" spc="0" normalizeH="0" baseline="0" noProof="0" dirty="0">
              <a:ln>
                <a:noFill/>
              </a:ln>
              <a:solidFill>
                <a:srgbClr val="FFFFFF"/>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BAF41FE-1F8E-47BA-8B59-290E55C947EC}"/>
              </a:ext>
            </a:extLst>
          </p:cNvPr>
          <p:cNvCxnSpPr/>
          <p:nvPr/>
        </p:nvCxnSpPr>
        <p:spPr>
          <a:xfrm>
            <a:off x="913591" y="897490"/>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38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fld id="{894D36D7-34AC-624A-A88C-A8D9820107E1}" type="slidenum">
              <a:rPr kumimoji="0" lang="en-US" sz="8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ct val="20000"/>
                </a:spcBef>
                <a:spcAft>
                  <a:spcPts val="0"/>
                </a:spcAft>
                <a:buClrTx/>
                <a:buSzTx/>
                <a:buFont typeface="Arial"/>
                <a:buNone/>
                <a:tabLst/>
                <a:defRPr/>
              </a:pPr>
              <a:t>19</a:t>
            </a:fld>
            <a:endParaRPr kumimoji="0" lang="en-US" sz="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3">
            <a:extLst>
              <a:ext uri="{FF2B5EF4-FFF2-40B4-BE49-F238E27FC236}">
                <a16:creationId xmlns:a16="http://schemas.microsoft.com/office/drawing/2014/main" id="{00EF015E-1EF1-4DE3-8C70-2164888DBA8F}"/>
              </a:ext>
            </a:extLst>
          </p:cNvPr>
          <p:cNvSpPr>
            <a:spLocks noChangeArrowheads="1"/>
          </p:cNvSpPr>
          <p:nvPr/>
        </p:nvSpPr>
        <p:spPr bwMode="auto">
          <a:xfrm>
            <a:off x="919162" y="1053526"/>
            <a:ext cx="5475818" cy="32392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marL="342900" indent="-342900"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31775" marR="0" lvl="0" indent="-228600" algn="l" defTabSz="914400" rtl="0" eaLnBrk="1" fontAlgn="auto" latinLnBrk="0" hangingPunct="1">
              <a:lnSpc>
                <a:spcPct val="100000"/>
              </a:lnSpc>
              <a:spcBef>
                <a:spcPts val="0"/>
              </a:spcBef>
              <a:spcAft>
                <a:spcPts val="300"/>
              </a:spcAft>
              <a:buClr>
                <a:srgbClr val="00B0F0"/>
              </a:buClr>
              <a:buSzTx/>
              <a:buFont typeface="Arial" panose="020B0604020202020204" pitchFamily="34" charset="0"/>
              <a:buChar char="•"/>
              <a:tabLst/>
              <a:defRPr/>
            </a:pP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Administrative investigations</a:t>
            </a:r>
          </a:p>
          <a:p>
            <a:pPr marL="231775" marR="0" lvl="0" indent="-228600" algn="l" defTabSz="914400" rtl="0" eaLnBrk="1" fontAlgn="auto" latinLnBrk="0" hangingPunct="1">
              <a:lnSpc>
                <a:spcPct val="100000"/>
              </a:lnSpc>
              <a:spcBef>
                <a:spcPts val="0"/>
              </a:spcBef>
              <a:spcAft>
                <a:spcPts val="300"/>
              </a:spcAft>
              <a:buClr>
                <a:srgbClr val="00B0F0"/>
              </a:buClr>
              <a:buSzTx/>
              <a:buFont typeface="Arial" panose="020B0604020202020204" pitchFamily="34" charset="0"/>
              <a:buChar char="•"/>
              <a:tabLst/>
              <a:defRPr/>
            </a:pPr>
            <a:r>
              <a:rPr kumimoji="0" lang="en-US" altLang="en-US" sz="1600" b="1" i="0" u="none" strike="noStrike" kern="1200" cap="none" spc="0" normalizeH="0" baseline="0" noProof="0" dirty="0">
                <a:ln>
                  <a:noFill/>
                </a:ln>
                <a:solidFill>
                  <a:srgbClr val="1291D1"/>
                </a:solidFill>
                <a:effectLst/>
                <a:uLnTx/>
                <a:uFillTx/>
                <a:latin typeface="Arial" panose="020B0604020202020204" pitchFamily="34" charset="0"/>
                <a:ea typeface="+mn-ea"/>
                <a:cs typeface="Arial" panose="020B0604020202020204" pitchFamily="34" charset="0"/>
              </a:rPr>
              <a:t>Burden of proof = preponderance of evidence</a:t>
            </a:r>
            <a:br>
              <a:rPr kumimoji="0" lang="en-US" alt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Does 51% of the evidence favor one side or the other?</a:t>
            </a:r>
          </a:p>
          <a:p>
            <a:pPr marL="231775" marR="0" lvl="0" indent="-231775" algn="l" defTabSz="914400" rtl="0" eaLnBrk="1" fontAlgn="auto" latinLnBrk="0" hangingPunct="1">
              <a:lnSpc>
                <a:spcPct val="100000"/>
              </a:lnSpc>
              <a:spcBef>
                <a:spcPts val="0"/>
              </a:spcBef>
              <a:spcAft>
                <a:spcPts val="300"/>
              </a:spcAft>
              <a:buClr>
                <a:srgbClr val="00B0F0"/>
              </a:buClr>
              <a:buSzTx/>
              <a:buFont typeface="Arial" panose="020B0604020202020204" pitchFamily="34" charset="0"/>
              <a:buChar char="•"/>
              <a:tabLst/>
              <a:defRPr/>
            </a:pPr>
            <a:r>
              <a:rPr kumimoji="0" lang="en-US" altLang="en-US" sz="1600" b="0" i="1"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 days – Investigation completed, unless extenuating circumstances</a:t>
            </a:r>
          </a:p>
          <a:p>
            <a:pPr marL="231775" marR="0" lvl="0" indent="-228600" algn="l" defTabSz="914400" rtl="0" eaLnBrk="1" fontAlgn="auto" latinLnBrk="0" hangingPunct="1">
              <a:lnSpc>
                <a:spcPct val="100000"/>
              </a:lnSpc>
              <a:spcBef>
                <a:spcPts val="0"/>
              </a:spcBef>
              <a:spcAft>
                <a:spcPts val="900"/>
              </a:spcAft>
              <a:buClr>
                <a:srgbClr val="00B0F0"/>
              </a:buClr>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92C73"/>
              </a:solidFill>
              <a:effectLst/>
              <a:uLnTx/>
              <a:uFillTx/>
              <a:latin typeface="Arial" panose="020B0604020202020204" pitchFamily="34" charset="0"/>
              <a:ea typeface="+mn-ea"/>
              <a:cs typeface="Arial" panose="020B0604020202020204" pitchFamily="34" charset="0"/>
            </a:endParaRPr>
          </a:p>
          <a:p>
            <a:pPr marL="231775" marR="0" lvl="0" indent="-228600" algn="l" defTabSz="914400" rtl="0" eaLnBrk="1" fontAlgn="auto" latinLnBrk="0" hangingPunct="1">
              <a:lnSpc>
                <a:spcPct val="90000"/>
              </a:lnSpc>
              <a:spcBef>
                <a:spcPts val="0"/>
              </a:spcBef>
              <a:spcAft>
                <a:spcPts val="600"/>
              </a:spcAft>
              <a:buClr>
                <a:srgbClr val="00B0F0"/>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092C73"/>
              </a:solidFill>
              <a:effectLst/>
              <a:uLnTx/>
              <a:uFillTx/>
              <a:latin typeface="Arial" panose="020B0604020202020204" pitchFamily="34" charset="0"/>
              <a:ea typeface="+mn-ea"/>
              <a:cs typeface="Arial" panose="020B0604020202020204" pitchFamily="34" charset="0"/>
            </a:endParaRPr>
          </a:p>
          <a:p>
            <a:pPr marL="231775" marR="0" lvl="0" indent="-228600" algn="l" defTabSz="914400" rtl="0" eaLnBrk="1" fontAlgn="auto" latinLnBrk="0" hangingPunct="1">
              <a:lnSpc>
                <a:spcPct val="90000"/>
              </a:lnSpc>
              <a:spcBef>
                <a:spcPts val="0"/>
              </a:spcBef>
              <a:spcAft>
                <a:spcPts val="600"/>
              </a:spcAft>
              <a:buClr>
                <a:srgbClr val="00B0F0"/>
              </a:buClr>
              <a:buSzTx/>
              <a:buFont typeface="Arial" panose="020B0604020202020204" pitchFamily="34" charset="0"/>
              <a:buChar char="•"/>
              <a:tabLst/>
              <a:defRPr/>
            </a:pPr>
            <a:endParaRPr kumimoji="0" lang="en-US" altLang="en-US" sz="1600" b="0" i="0" u="none" strike="noStrike" kern="1200" cap="none" spc="0" normalizeH="0" baseline="0" noProof="0" dirty="0">
              <a:ln>
                <a:noFill/>
              </a:ln>
              <a:solidFill>
                <a:srgbClr val="092C73"/>
              </a:solidFill>
              <a:effectLst/>
              <a:uLnTx/>
              <a:uFillTx/>
              <a:latin typeface="Arial" panose="020B0604020202020204" pitchFamily="34" charset="0"/>
              <a:ea typeface="+mn-ea"/>
              <a:cs typeface="Arial" panose="020B0604020202020204" pitchFamily="34" charset="0"/>
            </a:endParaRPr>
          </a:p>
        </p:txBody>
      </p:sp>
      <p:pic>
        <p:nvPicPr>
          <p:cNvPr id="10" name="Graphic 9" descr="Weights Uneven">
            <a:extLst>
              <a:ext uri="{FF2B5EF4-FFF2-40B4-BE49-F238E27FC236}">
                <a16:creationId xmlns:a16="http://schemas.microsoft.com/office/drawing/2014/main" id="{73138539-FAEF-46A2-A0B5-C9C2726DD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76939" y="1714480"/>
            <a:ext cx="2729648" cy="2924486"/>
          </a:xfrm>
          <a:prstGeom prst="rect">
            <a:avLst/>
          </a:prstGeom>
        </p:spPr>
      </p:pic>
      <p:sp>
        <p:nvSpPr>
          <p:cNvPr id="13" name="Title 1">
            <a:extLst>
              <a:ext uri="{FF2B5EF4-FFF2-40B4-BE49-F238E27FC236}">
                <a16:creationId xmlns:a16="http://schemas.microsoft.com/office/drawing/2014/main" id="{1F2BD08E-CCA9-48DB-B91C-44231933E380}"/>
              </a:ext>
            </a:extLst>
          </p:cNvPr>
          <p:cNvSpPr txBox="1">
            <a:spLocks/>
          </p:cNvSpPr>
          <p:nvPr/>
        </p:nvSpPr>
        <p:spPr>
          <a:xfrm>
            <a:off x="919868" y="440193"/>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073E87"/>
                </a:solidFill>
                <a:effectLst/>
                <a:uLnTx/>
                <a:uFillTx/>
                <a:latin typeface="Arial"/>
                <a:ea typeface="+mj-ea"/>
                <a:cs typeface="+mj-cs"/>
              </a:rPr>
              <a:t>CCA Investigations</a:t>
            </a:r>
            <a:endParaRPr kumimoji="0" lang="en-US" sz="2000" b="1" i="0" u="none" strike="noStrike" kern="1200" cap="none" spc="0" normalizeH="0" baseline="0" noProof="0" dirty="0">
              <a:ln>
                <a:noFill/>
              </a:ln>
              <a:solidFill>
                <a:srgbClr val="FFFFFF"/>
              </a:solidFill>
              <a:effectLst/>
              <a:uLnTx/>
              <a:uFillTx/>
              <a:latin typeface="Arial"/>
              <a:ea typeface="+mj-ea"/>
              <a:cs typeface="+mj-cs"/>
            </a:endParaRPr>
          </a:p>
        </p:txBody>
      </p:sp>
      <p:cxnSp>
        <p:nvCxnSpPr>
          <p:cNvPr id="14" name="Straight Connector 13">
            <a:extLst>
              <a:ext uri="{FF2B5EF4-FFF2-40B4-BE49-F238E27FC236}">
                <a16:creationId xmlns:a16="http://schemas.microsoft.com/office/drawing/2014/main" id="{C988BAD0-B1B2-4C73-B8D7-8DC97447E84B}"/>
              </a:ext>
            </a:extLst>
          </p:cNvPr>
          <p:cNvCxnSpPr/>
          <p:nvPr/>
        </p:nvCxnSpPr>
        <p:spPr>
          <a:xfrm>
            <a:off x="913588" y="897490"/>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49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CF17F7E-E05B-433C-AA19-AC010406E281}"/>
              </a:ext>
            </a:extLst>
          </p:cNvPr>
          <p:cNvSpPr/>
          <p:nvPr/>
        </p:nvSpPr>
        <p:spPr>
          <a:xfrm>
            <a:off x="0" y="419100"/>
            <a:ext cx="2971800" cy="4334256"/>
          </a:xfrm>
          <a:prstGeom prst="rect">
            <a:avLst/>
          </a:prstGeom>
          <a:gradFill flip="none" rotWithShape="1">
            <a:gsLst>
              <a:gs pos="0">
                <a:schemeClr val="bg1"/>
              </a:gs>
              <a:gs pos="100000">
                <a:schemeClr val="accent4"/>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2190" y="433161"/>
            <a:ext cx="5029200" cy="457200"/>
          </a:xfrm>
        </p:spPr>
        <p:txBody>
          <a:bodyPr anchor="t" anchorCtr="0">
            <a:noAutofit/>
          </a:bodyPr>
          <a:lstStyle/>
          <a:p>
            <a:pPr algn="l"/>
            <a:r>
              <a:rPr lang="en-US" sz="2000" b="1" dirty="0">
                <a:solidFill>
                  <a:srgbClr val="002060"/>
                </a:solidFill>
              </a:rPr>
              <a:t>Overview</a:t>
            </a:r>
          </a:p>
        </p:txBody>
      </p:sp>
      <p:sp>
        <p:nvSpPr>
          <p:cNvPr id="7" name="Title 1"/>
          <p:cNvSpPr txBox="1">
            <a:spLocks/>
          </p:cNvSpPr>
          <p:nvPr/>
        </p:nvSpPr>
        <p:spPr>
          <a:xfrm>
            <a:off x="927100" y="1070695"/>
            <a:ext cx="7772400" cy="3626943"/>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Mission Statement</a:t>
            </a:r>
          </a:p>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History: Life Before and Life Since Citizen Complaint Authority (CCA) Creation</a:t>
            </a:r>
          </a:p>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Organizational Structure</a:t>
            </a:r>
          </a:p>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Investigation Process</a:t>
            </a:r>
          </a:p>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Board Review</a:t>
            </a:r>
          </a:p>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Case Scenario</a:t>
            </a:r>
          </a:p>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Challenges and Opportunities</a:t>
            </a:r>
          </a:p>
          <a:p>
            <a:pPr marL="231775" indent="-231775" algn="l">
              <a:spcAft>
                <a:spcPts val="600"/>
              </a:spcAft>
              <a:buClr>
                <a:srgbClr val="0070C0"/>
              </a:buClr>
              <a:buSzPct val="150000"/>
              <a:buFont typeface="Arial"/>
              <a:buChar char="•"/>
            </a:pPr>
            <a:r>
              <a:rPr lang="en-US" sz="1600" dirty="0">
                <a:latin typeface="+mn-lt"/>
                <a:cs typeface="Arial" panose="020B0604020202020204" pitchFamily="34" charset="0"/>
              </a:rPr>
              <a:t>Discussion and Questions</a:t>
            </a:r>
            <a:endParaRPr lang="en-US" sz="1600" dirty="0">
              <a:latin typeface="+mn-lt"/>
            </a:endParaRPr>
          </a:p>
          <a:p>
            <a:pPr marL="285750" indent="-285750" algn="l">
              <a:spcAft>
                <a:spcPts val="300"/>
              </a:spcAft>
              <a:buFont typeface="Arial"/>
              <a:buChar char="•"/>
            </a:pPr>
            <a:endParaRPr lang="en-US" sz="1800" dirty="0">
              <a:solidFill>
                <a:srgbClr val="092C73"/>
              </a:solidFill>
              <a:latin typeface="+mn-lt"/>
            </a:endParaRPr>
          </a:p>
          <a:p>
            <a:pPr marL="285750" indent="-285750" algn="l">
              <a:buFont typeface="Arial"/>
              <a:buChar char="•"/>
            </a:pPr>
            <a:endParaRPr lang="en-US" sz="1400" dirty="0">
              <a:solidFill>
                <a:srgbClr val="092C73"/>
              </a:solidFill>
            </a:endParaRP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a:t>
            </a:fld>
            <a:endParaRPr lang="en-US" sz="800" dirty="0">
              <a:solidFill>
                <a:srgbClr val="FFFFFF"/>
              </a:solidFill>
            </a:endParaRPr>
          </a:p>
        </p:txBody>
      </p:sp>
      <p:cxnSp>
        <p:nvCxnSpPr>
          <p:cNvPr id="5" name="Straight Connector 4">
            <a:extLst>
              <a:ext uri="{FF2B5EF4-FFF2-40B4-BE49-F238E27FC236}">
                <a16:creationId xmlns:a16="http://schemas.microsoft.com/office/drawing/2014/main" id="{5DEDC10C-4011-4237-9DB3-A82991276725}"/>
              </a:ext>
            </a:extLst>
          </p:cNvPr>
          <p:cNvCxnSpPr/>
          <p:nvPr/>
        </p:nvCxnSpPr>
        <p:spPr>
          <a:xfrm>
            <a:off x="580208" y="903061"/>
            <a:ext cx="1371600" cy="0"/>
          </a:xfrm>
          <a:prstGeom prst="line">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89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0CD5A5-31C6-4C79-9E3F-80483168CBA2}"/>
              </a:ext>
            </a:extLst>
          </p:cNvPr>
          <p:cNvSpPr/>
          <p:nvPr/>
        </p:nvSpPr>
        <p:spPr>
          <a:xfrm>
            <a:off x="0" y="415904"/>
            <a:ext cx="2971800" cy="4334256"/>
          </a:xfrm>
          <a:prstGeom prst="rect">
            <a:avLst/>
          </a:prstGeom>
          <a:gradFill flip="none" rotWithShape="1">
            <a:gsLst>
              <a:gs pos="0">
                <a:schemeClr val="bg1"/>
              </a:gs>
              <a:gs pos="100000">
                <a:schemeClr val="accent4"/>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20</a:t>
            </a:fld>
            <a:endParaRPr lang="en-US" sz="800" dirty="0">
              <a:solidFill>
                <a:srgbClr val="FFFFFF"/>
              </a:solidFill>
            </a:endParaRPr>
          </a:p>
        </p:txBody>
      </p:sp>
      <p:sp>
        <p:nvSpPr>
          <p:cNvPr id="9" name="TextBox 8">
            <a:extLst>
              <a:ext uri="{FF2B5EF4-FFF2-40B4-BE49-F238E27FC236}">
                <a16:creationId xmlns:a16="http://schemas.microsoft.com/office/drawing/2014/main" id="{36A525FF-6E1A-4A48-AD3F-E0223B8786C4}"/>
              </a:ext>
            </a:extLst>
          </p:cNvPr>
          <p:cNvSpPr txBox="1"/>
          <p:nvPr/>
        </p:nvSpPr>
        <p:spPr>
          <a:xfrm>
            <a:off x="927100" y="1070051"/>
            <a:ext cx="7772400" cy="2046714"/>
          </a:xfrm>
          <a:prstGeom prst="rect">
            <a:avLst/>
          </a:prstGeom>
          <a:noFill/>
        </p:spPr>
        <p:txBody>
          <a:bodyPr wrap="square">
            <a:spAutoFit/>
          </a:bodyPr>
          <a:lstStyle/>
          <a:p>
            <a:pPr marL="228600" indent="-228600" eaLnBrk="1" hangingPunct="1">
              <a:spcBef>
                <a:spcPts val="0"/>
              </a:spcBef>
              <a:spcAft>
                <a:spcPts val="600"/>
              </a:spcAft>
              <a:buClr>
                <a:srgbClr val="00B0F0"/>
              </a:buClr>
              <a:buNone/>
              <a:defRPr/>
            </a:pPr>
            <a:r>
              <a:rPr lang="en-US" altLang="en-US" sz="1600" b="1" kern="0" dirty="0">
                <a:latin typeface="+mn-lt"/>
              </a:rPr>
              <a:t>Once the investigation is completed and finalized:</a:t>
            </a:r>
          </a:p>
          <a:p>
            <a:pPr marL="228600" indent="-228600" eaLnBrk="1" hangingPunct="1">
              <a:spcBef>
                <a:spcPts val="0"/>
              </a:spcBef>
              <a:spcAft>
                <a:spcPts val="600"/>
              </a:spcAft>
              <a:buClr>
                <a:srgbClr val="0070C0"/>
              </a:buClr>
              <a:buSzPct val="150000"/>
              <a:buFont typeface="Arial" panose="020B0604020202020204" pitchFamily="34" charset="0"/>
              <a:buChar char="•"/>
              <a:defRPr/>
            </a:pPr>
            <a:r>
              <a:rPr lang="en-US" altLang="en-US" sz="1600" kern="0" dirty="0">
                <a:latin typeface="+mn-lt"/>
              </a:rPr>
              <a:t>Director makes finding(s) and forwards the investigative report to the Board. Report may include recommendations and observations.</a:t>
            </a:r>
          </a:p>
          <a:p>
            <a:pPr marL="228600" indent="-228600" eaLnBrk="1" hangingPunct="1">
              <a:spcBef>
                <a:spcPts val="0"/>
              </a:spcBef>
              <a:spcAft>
                <a:spcPts val="600"/>
              </a:spcAft>
              <a:buClr>
                <a:srgbClr val="0070C0"/>
              </a:buClr>
              <a:buSzPct val="150000"/>
              <a:buFont typeface="Arial" panose="020B0604020202020204" pitchFamily="34" charset="0"/>
              <a:buChar char="•"/>
              <a:defRPr/>
            </a:pPr>
            <a:r>
              <a:rPr lang="en-US" altLang="en-US" sz="1600" kern="0" dirty="0">
                <a:latin typeface="+mn-lt"/>
              </a:rPr>
              <a:t>Board meets in open public forum each month.</a:t>
            </a:r>
          </a:p>
          <a:p>
            <a:pPr marL="228600" indent="-228600" eaLnBrk="1" hangingPunct="1">
              <a:spcBef>
                <a:spcPts val="0"/>
              </a:spcBef>
              <a:spcAft>
                <a:spcPts val="600"/>
              </a:spcAft>
              <a:buClr>
                <a:srgbClr val="0070C0"/>
              </a:buClr>
              <a:buSzPct val="150000"/>
              <a:buFont typeface="Arial" panose="020B0604020202020204" pitchFamily="34" charset="0"/>
              <a:buChar char="•"/>
              <a:defRPr/>
            </a:pPr>
            <a:r>
              <a:rPr lang="en-US" altLang="en-US" sz="1600" kern="0" dirty="0">
                <a:latin typeface="+mn-lt"/>
              </a:rPr>
              <a:t>Board confirms the completeness of the CCA investigation and approves or disapproves CCA’s findings and recommendations; Board shall not re-investigate the case.</a:t>
            </a:r>
          </a:p>
        </p:txBody>
      </p:sp>
      <p:sp>
        <p:nvSpPr>
          <p:cNvPr id="13" name="Title 1">
            <a:extLst>
              <a:ext uri="{FF2B5EF4-FFF2-40B4-BE49-F238E27FC236}">
                <a16:creationId xmlns:a16="http://schemas.microsoft.com/office/drawing/2014/main" id="{631D19D0-A8B2-4C62-9C5D-E27E2DB088CC}"/>
              </a:ext>
            </a:extLst>
          </p:cNvPr>
          <p:cNvSpPr txBox="1">
            <a:spLocks/>
          </p:cNvSpPr>
          <p:nvPr/>
        </p:nvSpPr>
        <p:spPr>
          <a:xfrm>
            <a:off x="459490" y="440292"/>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CCA Investigations &amp; Board Review</a:t>
            </a:r>
          </a:p>
        </p:txBody>
      </p:sp>
      <p:cxnSp>
        <p:nvCxnSpPr>
          <p:cNvPr id="14" name="Straight Connector 13">
            <a:extLst>
              <a:ext uri="{FF2B5EF4-FFF2-40B4-BE49-F238E27FC236}">
                <a16:creationId xmlns:a16="http://schemas.microsoft.com/office/drawing/2014/main" id="{A6FEF7C7-84AA-4175-9F4F-A13AD8431074}"/>
              </a:ext>
            </a:extLst>
          </p:cNvPr>
          <p:cNvCxnSpPr/>
          <p:nvPr/>
        </p:nvCxnSpPr>
        <p:spPr>
          <a:xfrm>
            <a:off x="565217" y="902256"/>
            <a:ext cx="1371600" cy="0"/>
          </a:xfrm>
          <a:prstGeom prst="line">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7075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ACC7BD-9035-48F1-8FD8-E83FA0C9AA57}"/>
              </a:ext>
            </a:extLst>
          </p:cNvPr>
          <p:cNvSpPr/>
          <p:nvPr/>
        </p:nvSpPr>
        <p:spPr>
          <a:xfrm>
            <a:off x="0" y="413681"/>
            <a:ext cx="2971800" cy="4334256"/>
          </a:xfrm>
          <a:prstGeom prst="rect">
            <a:avLst/>
          </a:prstGeom>
          <a:gradFill flip="none" rotWithShape="1">
            <a:gsLst>
              <a:gs pos="0">
                <a:schemeClr val="bg1"/>
              </a:gs>
              <a:gs pos="100000">
                <a:schemeClr val="accent4"/>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21</a:t>
            </a:fld>
            <a:endParaRPr lang="en-US" sz="800" dirty="0">
              <a:solidFill>
                <a:srgbClr val="FFFFFF"/>
              </a:solidFill>
            </a:endParaRPr>
          </a:p>
        </p:txBody>
      </p:sp>
      <p:sp>
        <p:nvSpPr>
          <p:cNvPr id="11" name="TextBox 10">
            <a:extLst>
              <a:ext uri="{FF2B5EF4-FFF2-40B4-BE49-F238E27FC236}">
                <a16:creationId xmlns:a16="http://schemas.microsoft.com/office/drawing/2014/main" id="{56CBA370-8CE0-47DB-B0C2-BEBA7FA1AD79}"/>
              </a:ext>
            </a:extLst>
          </p:cNvPr>
          <p:cNvSpPr txBox="1"/>
          <p:nvPr/>
        </p:nvSpPr>
        <p:spPr>
          <a:xfrm>
            <a:off x="923106" y="1070462"/>
            <a:ext cx="7772400" cy="2046714"/>
          </a:xfrm>
          <a:prstGeom prst="rect">
            <a:avLst/>
          </a:prstGeom>
          <a:noFill/>
        </p:spPr>
        <p:txBody>
          <a:bodyPr wrap="square">
            <a:spAutoFit/>
          </a:bodyPr>
          <a:lstStyle/>
          <a:p>
            <a:pPr marL="0" indent="0" eaLnBrk="1" hangingPunct="1">
              <a:spcBef>
                <a:spcPts val="0"/>
              </a:spcBef>
              <a:spcAft>
                <a:spcPts val="600"/>
              </a:spcAft>
              <a:buClr>
                <a:srgbClr val="00B0F0"/>
              </a:buClr>
              <a:buNone/>
              <a:defRPr/>
            </a:pPr>
            <a:r>
              <a:rPr lang="en-US" altLang="en-US" sz="1600" b="1" kern="0" dirty="0">
                <a:latin typeface="+mn-lt"/>
              </a:rPr>
              <a:t>Once the investigation is completed and finalized (continued):</a:t>
            </a:r>
          </a:p>
          <a:p>
            <a:pPr marL="231775" indent="-231775" eaLnBrk="1" hangingPunct="1">
              <a:spcBef>
                <a:spcPts val="0"/>
              </a:spcBef>
              <a:spcAft>
                <a:spcPts val="600"/>
              </a:spcAft>
              <a:buClr>
                <a:srgbClr val="0070C0"/>
              </a:buClr>
              <a:buSzPct val="150000"/>
              <a:buFont typeface="Arial" panose="020B0604020202020204" pitchFamily="34" charset="0"/>
              <a:buChar char="•"/>
              <a:defRPr/>
            </a:pPr>
            <a:r>
              <a:rPr lang="en-US" altLang="en-US" sz="1600" kern="0" dirty="0">
                <a:latin typeface="+mn-lt"/>
              </a:rPr>
              <a:t>Board may agree or disagree, in whole or in part, and issue its own recommendations.</a:t>
            </a:r>
          </a:p>
          <a:p>
            <a:pPr marL="231775" indent="-231775" eaLnBrk="1" hangingPunct="1">
              <a:spcBef>
                <a:spcPts val="0"/>
              </a:spcBef>
              <a:spcAft>
                <a:spcPts val="600"/>
              </a:spcAft>
              <a:buClr>
                <a:srgbClr val="0070C0"/>
              </a:buClr>
              <a:buSzPct val="150000"/>
              <a:buFont typeface="Arial" panose="020B0604020202020204" pitchFamily="34" charset="0"/>
              <a:buChar char="•"/>
              <a:defRPr/>
            </a:pPr>
            <a:r>
              <a:rPr lang="en-US" altLang="en-US" sz="1600" kern="0" dirty="0">
                <a:latin typeface="+mn-lt"/>
                <a:cs typeface="Arial"/>
              </a:rPr>
              <a:t>Pursuant to the Director’s recommendation (if necessary): Board authorized to issue subpoenas, require City Council approval.</a:t>
            </a:r>
          </a:p>
          <a:p>
            <a:pPr marL="231775" indent="-231775" eaLnBrk="1" hangingPunct="1">
              <a:spcBef>
                <a:spcPts val="0"/>
              </a:spcBef>
              <a:spcAft>
                <a:spcPts val="600"/>
              </a:spcAft>
              <a:buClr>
                <a:srgbClr val="0070C0"/>
              </a:buClr>
              <a:buSzPct val="150000"/>
              <a:buFont typeface="Arial" panose="020B0604020202020204" pitchFamily="34" charset="0"/>
              <a:buChar char="•"/>
              <a:defRPr/>
            </a:pPr>
            <a:r>
              <a:rPr lang="en-US" altLang="en-US" sz="1600" kern="0" dirty="0">
                <a:latin typeface="+mn-lt"/>
              </a:rPr>
              <a:t>Report is forwarded to the City Manager, who agrees or disagrees, </a:t>
            </a:r>
            <a:br>
              <a:rPr lang="en-US" altLang="en-US" sz="1600" kern="0" dirty="0">
                <a:latin typeface="+mn-lt"/>
              </a:rPr>
            </a:br>
            <a:r>
              <a:rPr lang="en-US" altLang="en-US" sz="1600" kern="0" dirty="0">
                <a:latin typeface="+mn-lt"/>
              </a:rPr>
              <a:t>in whole or in part.  City Manager’s decision is </a:t>
            </a:r>
            <a:r>
              <a:rPr lang="en-US" altLang="en-US" sz="1600" b="1" kern="0" dirty="0">
                <a:latin typeface="+mn-lt"/>
              </a:rPr>
              <a:t>FINAL</a:t>
            </a:r>
            <a:r>
              <a:rPr lang="en-US" altLang="en-US" sz="1600" kern="0" dirty="0">
                <a:latin typeface="+mn-lt"/>
              </a:rPr>
              <a:t>. </a:t>
            </a:r>
          </a:p>
        </p:txBody>
      </p:sp>
      <p:sp>
        <p:nvSpPr>
          <p:cNvPr id="9" name="Title 1">
            <a:extLst>
              <a:ext uri="{FF2B5EF4-FFF2-40B4-BE49-F238E27FC236}">
                <a16:creationId xmlns:a16="http://schemas.microsoft.com/office/drawing/2014/main" id="{30B3D96C-5BB5-49BD-AC78-84DC009B7493}"/>
              </a:ext>
            </a:extLst>
          </p:cNvPr>
          <p:cNvSpPr txBox="1">
            <a:spLocks/>
          </p:cNvSpPr>
          <p:nvPr/>
        </p:nvSpPr>
        <p:spPr>
          <a:xfrm>
            <a:off x="459490" y="440292"/>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CCA Investigations &amp; Board Review</a:t>
            </a:r>
          </a:p>
        </p:txBody>
      </p:sp>
      <p:cxnSp>
        <p:nvCxnSpPr>
          <p:cNvPr id="10" name="Straight Connector 9">
            <a:extLst>
              <a:ext uri="{FF2B5EF4-FFF2-40B4-BE49-F238E27FC236}">
                <a16:creationId xmlns:a16="http://schemas.microsoft.com/office/drawing/2014/main" id="{0A153884-D658-439A-B649-A862BB0FA4D7}"/>
              </a:ext>
            </a:extLst>
          </p:cNvPr>
          <p:cNvCxnSpPr/>
          <p:nvPr/>
        </p:nvCxnSpPr>
        <p:spPr>
          <a:xfrm>
            <a:off x="565217" y="902256"/>
            <a:ext cx="1371600" cy="0"/>
          </a:xfrm>
          <a:prstGeom prst="line">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235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37" y="1663908"/>
            <a:ext cx="8008452" cy="907842"/>
          </a:xfrm>
        </p:spPr>
        <p:txBody>
          <a:bodyPr anchor="t" anchorCtr="0">
            <a:noAutofit/>
          </a:bodyPr>
          <a:lstStyle/>
          <a:p>
            <a:r>
              <a:rPr lang="en-US" sz="2400" b="1" cap="all" dirty="0">
                <a:solidFill>
                  <a:srgbClr val="092C73"/>
                </a:solidFill>
              </a:rPr>
              <a:t>Case Scenario</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22</a:t>
            </a:fld>
            <a:endParaRPr lang="en-US" sz="800" dirty="0">
              <a:solidFill>
                <a:srgbClr val="FFFFFF"/>
              </a:solidFill>
            </a:endParaRPr>
          </a:p>
        </p:txBody>
      </p:sp>
    </p:spTree>
    <p:extLst>
      <p:ext uri="{BB962C8B-B14F-4D97-AF65-F5344CB8AC3E}">
        <p14:creationId xmlns:p14="http://schemas.microsoft.com/office/powerpoint/2010/main" val="13297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23</a:t>
            </a:fld>
            <a:endParaRPr lang="en-US" sz="800" dirty="0">
              <a:solidFill>
                <a:srgbClr val="FFFFFF"/>
              </a:solidFill>
            </a:endParaRPr>
          </a:p>
        </p:txBody>
      </p:sp>
      <p:graphicFrame>
        <p:nvGraphicFramePr>
          <p:cNvPr id="7" name="Content Placeholder 11">
            <a:extLst>
              <a:ext uri="{FF2B5EF4-FFF2-40B4-BE49-F238E27FC236}">
                <a16:creationId xmlns:a16="http://schemas.microsoft.com/office/drawing/2014/main" id="{D0524FF0-1A10-42FD-A7C8-D3DC062921EE}"/>
              </a:ext>
            </a:extLst>
          </p:cNvPr>
          <p:cNvGraphicFramePr>
            <a:graphicFrameLocks/>
          </p:cNvGraphicFramePr>
          <p:nvPr>
            <p:extLst>
              <p:ext uri="{D42A27DB-BD31-4B8C-83A1-F6EECF244321}">
                <p14:modId xmlns:p14="http://schemas.microsoft.com/office/powerpoint/2010/main" val="426322706"/>
              </p:ext>
            </p:extLst>
          </p:nvPr>
        </p:nvGraphicFramePr>
        <p:xfrm>
          <a:off x="902115" y="1054447"/>
          <a:ext cx="7772400" cy="3468729"/>
        </p:xfrm>
        <a:graphic>
          <a:graphicData uri="http://schemas.openxmlformats.org/drawingml/2006/table">
            <a:tbl>
              <a:tblPr firstRow="1" firstCol="1" lastRow="1" lastCol="1" bandRow="1" bandCol="1"/>
              <a:tblGrid>
                <a:gridCol w="2123618">
                  <a:extLst>
                    <a:ext uri="{9D8B030D-6E8A-4147-A177-3AD203B41FA5}">
                      <a16:colId xmlns:a16="http://schemas.microsoft.com/office/drawing/2014/main" val="110807061"/>
                    </a:ext>
                  </a:extLst>
                </a:gridCol>
                <a:gridCol w="5648782">
                  <a:extLst>
                    <a:ext uri="{9D8B030D-6E8A-4147-A177-3AD203B41FA5}">
                      <a16:colId xmlns:a16="http://schemas.microsoft.com/office/drawing/2014/main" val="3857166931"/>
                    </a:ext>
                  </a:extLst>
                </a:gridCol>
              </a:tblGrid>
              <a:tr h="200117">
                <a:tc>
                  <a:txBody>
                    <a:bodyPr/>
                    <a:lstStyle/>
                    <a:p>
                      <a:pPr marL="57150" marR="0" algn="l">
                        <a:spcBef>
                          <a:spcPts val="0"/>
                        </a:spcBef>
                        <a:spcAft>
                          <a:spcPts val="0"/>
                        </a:spcAft>
                        <a:tabLst>
                          <a:tab pos="6572250" algn="r"/>
                        </a:tabLst>
                      </a:pPr>
                      <a:r>
                        <a:rPr lang="en-US" sz="1400" b="1" kern="100" dirty="0">
                          <a:effectLst/>
                          <a:latin typeface="+mn-lt"/>
                          <a:ea typeface="Times New Roman" panose="02020603050405020304" pitchFamily="18" charset="0"/>
                          <a:cs typeface="Arial" panose="020B0604020202020204" pitchFamily="34" charset="0"/>
                        </a:rPr>
                        <a:t>Complaint #</a:t>
                      </a:r>
                      <a:endParaRPr lang="en-US" sz="1400" dirty="0">
                        <a:effectLst/>
                        <a:latin typeface="+mn-lt"/>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400" b="1" kern="100" dirty="0">
                          <a:effectLst/>
                          <a:latin typeface="+mn-lt"/>
                          <a:ea typeface="Times New Roman" panose="02020603050405020304" pitchFamily="18" charset="0"/>
                          <a:cs typeface="Arial" panose="020B0604020202020204" pitchFamily="34" charset="0"/>
                        </a:rPr>
                        <a:t>18185</a:t>
                      </a:r>
                      <a:endParaRPr lang="en-US" sz="1400" dirty="0">
                        <a:effectLst/>
                        <a:latin typeface="+mn-lt"/>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349927"/>
                  </a:ext>
                </a:extLst>
              </a:tr>
              <a:tr h="200117">
                <a:tc>
                  <a:txBody>
                    <a:bodyPr/>
                    <a:lstStyle/>
                    <a:p>
                      <a:pPr marL="57150" marR="0" algn="l">
                        <a:spcBef>
                          <a:spcPts val="0"/>
                        </a:spcBef>
                        <a:spcAft>
                          <a:spcPts val="0"/>
                        </a:spcAft>
                        <a:tabLst>
                          <a:tab pos="1638300" algn="r"/>
                        </a:tabLst>
                      </a:pPr>
                      <a:r>
                        <a:rPr lang="en-US" sz="1400" b="1" kern="100" dirty="0">
                          <a:effectLst/>
                          <a:latin typeface="+mn-lt"/>
                          <a:ea typeface="Times New Roman" panose="02020603050405020304" pitchFamily="18" charset="0"/>
                          <a:cs typeface="Arial" panose="020B0604020202020204" pitchFamily="34" charset="0"/>
                        </a:rPr>
                        <a:t>Complainant</a:t>
                      </a:r>
                      <a:endParaRPr lang="en-US" sz="1400" dirty="0">
                        <a:effectLst/>
                        <a:latin typeface="+mn-lt"/>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400" b="1" kern="100" dirty="0">
                          <a:effectLst/>
                          <a:latin typeface="+mn-lt"/>
                          <a:ea typeface="Times New Roman" panose="02020603050405020304" pitchFamily="18" charset="0"/>
                          <a:cs typeface="Arial" panose="020B0604020202020204" pitchFamily="34" charset="0"/>
                        </a:rPr>
                        <a:t>Julia Jeffries</a:t>
                      </a:r>
                      <a:endParaRPr lang="en-US" sz="1400" dirty="0">
                        <a:effectLst/>
                        <a:latin typeface="+mn-lt"/>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190095"/>
                  </a:ext>
                </a:extLst>
              </a:tr>
              <a:tr h="200117">
                <a:tc>
                  <a:txBody>
                    <a:bodyPr/>
                    <a:lstStyle/>
                    <a:p>
                      <a:pPr marL="57150" marR="0" algn="l">
                        <a:spcBef>
                          <a:spcPts val="0"/>
                        </a:spcBef>
                        <a:spcAft>
                          <a:spcPts val="0"/>
                        </a:spcAft>
                        <a:tabLst>
                          <a:tab pos="6572250" algn="r"/>
                        </a:tabLst>
                      </a:pPr>
                      <a:r>
                        <a:rPr lang="en-US" sz="1400" b="1" kern="100" dirty="0">
                          <a:effectLst/>
                          <a:latin typeface="+mn-lt"/>
                          <a:ea typeface="Times New Roman" panose="02020603050405020304" pitchFamily="18" charset="0"/>
                          <a:cs typeface="Arial" panose="020B0604020202020204" pitchFamily="34" charset="0"/>
                        </a:rPr>
                        <a:t>CCA Investigator</a:t>
                      </a:r>
                      <a:endParaRPr lang="en-US" sz="1400" dirty="0">
                        <a:effectLst/>
                        <a:latin typeface="+mn-lt"/>
                        <a:ea typeface="Times New Roman" panose="02020603050405020304" pitchFamily="18" charset="0"/>
                        <a:cs typeface="Arial" panose="020B0604020202020204" pitchFamily="34" charset="0"/>
                      </a:endParaRPr>
                    </a:p>
                  </a:txBody>
                  <a:tcPr marL="67134" marR="6713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tabLst>
                          <a:tab pos="105410" algn="l"/>
                          <a:tab pos="6572250" algn="r"/>
                        </a:tabLst>
                      </a:pPr>
                      <a:r>
                        <a:rPr lang="en-US" sz="1400" b="1" kern="100" dirty="0">
                          <a:effectLst/>
                          <a:latin typeface="+mn-lt"/>
                          <a:ea typeface="Times New Roman" panose="02020603050405020304" pitchFamily="18" charset="0"/>
                          <a:cs typeface="Arial" panose="020B0604020202020204" pitchFamily="34" charset="0"/>
                        </a:rPr>
                        <a:t>Dena Brown</a:t>
                      </a:r>
                      <a:endParaRPr lang="en-US" sz="1400" dirty="0">
                        <a:effectLst/>
                        <a:latin typeface="+mn-lt"/>
                        <a:ea typeface="Times New Roman" panose="02020603050405020304" pitchFamily="18" charset="0"/>
                        <a:cs typeface="Arial" panose="020B0604020202020204" pitchFamily="34" charset="0"/>
                      </a:endParaRPr>
                    </a:p>
                  </a:txBody>
                  <a:tcPr marL="67134" marR="6713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426628"/>
                  </a:ext>
                </a:extLst>
              </a:tr>
              <a:tr h="2828649">
                <a:tc>
                  <a:txBody>
                    <a:bodyPr/>
                    <a:lstStyle/>
                    <a:p>
                      <a:pPr marL="57150" marR="0" algn="l">
                        <a:spcBef>
                          <a:spcPts val="0"/>
                        </a:spcBef>
                        <a:spcAft>
                          <a:spcPts val="0"/>
                        </a:spcAft>
                        <a:tabLst>
                          <a:tab pos="6572250" algn="r"/>
                        </a:tabLst>
                      </a:pPr>
                      <a:endParaRPr lang="en-US" sz="1400" b="1" kern="100" dirty="0">
                        <a:effectLst/>
                        <a:latin typeface="+mn-lt"/>
                        <a:ea typeface="Times New Roman" panose="02020603050405020304" pitchFamily="18" charset="0"/>
                        <a:cs typeface="Arial" panose="020B0604020202020204" pitchFamily="34" charset="0"/>
                      </a:endParaRPr>
                    </a:p>
                    <a:p>
                      <a:pPr marL="57150" marR="0" algn="l">
                        <a:spcBef>
                          <a:spcPts val="0"/>
                        </a:spcBef>
                        <a:spcAft>
                          <a:spcPts val="0"/>
                        </a:spcAft>
                        <a:tabLst>
                          <a:tab pos="6572250" algn="r"/>
                        </a:tabLst>
                      </a:pPr>
                      <a:r>
                        <a:rPr lang="en-US" sz="1400" b="1" kern="100" dirty="0">
                          <a:effectLst/>
                          <a:latin typeface="+mn-lt"/>
                          <a:ea typeface="Times New Roman" panose="02020603050405020304" pitchFamily="18" charset="0"/>
                          <a:cs typeface="Arial" panose="020B0604020202020204" pitchFamily="34" charset="0"/>
                        </a:rPr>
                        <a:t>CCA Findings </a:t>
                      </a:r>
                      <a:br>
                        <a:rPr lang="en-US" sz="1400" b="1" kern="100" dirty="0">
                          <a:effectLst/>
                          <a:latin typeface="+mn-lt"/>
                          <a:ea typeface="Times New Roman" panose="02020603050405020304" pitchFamily="18" charset="0"/>
                          <a:cs typeface="Arial" panose="020B0604020202020204" pitchFamily="34" charset="0"/>
                        </a:rPr>
                      </a:br>
                      <a:endParaRPr lang="en-US" sz="1400" dirty="0">
                        <a:effectLst/>
                        <a:latin typeface="+mn-lt"/>
                        <a:ea typeface="Times New Roman" panose="02020603050405020304" pitchFamily="18" charset="0"/>
                        <a:cs typeface="Arial" panose="020B0604020202020204" pitchFamily="34" charset="0"/>
                      </a:endParaRPr>
                    </a:p>
                  </a:txBody>
                  <a:tcPr marL="67134" marR="6713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600"/>
                        </a:spcAft>
                        <a:tabLst>
                          <a:tab pos="105410" algn="l"/>
                        </a:tabLst>
                      </a:pPr>
                      <a:r>
                        <a:rPr lang="en-US" sz="1400" b="1" u="sng" dirty="0">
                          <a:effectLst/>
                          <a:latin typeface="+mn-lt"/>
                          <a:ea typeface="Times New Roman" panose="02020603050405020304" pitchFamily="18" charset="0"/>
                          <a:cs typeface="Arial" panose="020B0604020202020204" pitchFamily="34" charset="0"/>
                        </a:rPr>
                        <a:t>Complainant Marcella </a:t>
                      </a:r>
                      <a:r>
                        <a:rPr lang="en-US" sz="1400" b="1" u="sng" dirty="0" err="1">
                          <a:effectLst/>
                          <a:latin typeface="+mn-lt"/>
                          <a:ea typeface="Times New Roman" panose="02020603050405020304" pitchFamily="18" charset="0"/>
                          <a:cs typeface="Arial" panose="020B0604020202020204" pitchFamily="34" charset="0"/>
                        </a:rPr>
                        <a:t>Juergens</a:t>
                      </a:r>
                      <a:endParaRPr lang="en-US" sz="1400" dirty="0">
                        <a:effectLst/>
                        <a:latin typeface="+mn-lt"/>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400" dirty="0">
                          <a:effectLst/>
                          <a:latin typeface="+mn-lt"/>
                          <a:ea typeface="Times New Roman" panose="02020603050405020304" pitchFamily="18" charset="0"/>
                          <a:cs typeface="Arial" panose="020B0604020202020204" pitchFamily="34" charset="0"/>
                        </a:rPr>
                        <a:t>Sergeant Nathan Asbury</a:t>
                      </a:r>
                      <a:br>
                        <a:rPr lang="en-US" sz="1400" dirty="0">
                          <a:effectLst/>
                          <a:latin typeface="+mn-lt"/>
                          <a:ea typeface="Times New Roman" panose="02020603050405020304" pitchFamily="18" charset="0"/>
                          <a:cs typeface="Arial" panose="020B0604020202020204" pitchFamily="34" charset="0"/>
                        </a:rPr>
                      </a:br>
                      <a:r>
                        <a:rPr lang="en-US" sz="1400" b="1" dirty="0">
                          <a:effectLst/>
                          <a:latin typeface="+mn-lt"/>
                          <a:ea typeface="Times New Roman" panose="02020603050405020304" pitchFamily="18" charset="0"/>
                          <a:cs typeface="Arial" panose="020B0604020202020204" pitchFamily="34" charset="0"/>
                        </a:rPr>
                        <a:t>Entry (Residence) -</a:t>
                      </a:r>
                      <a:r>
                        <a:rPr lang="en-US" sz="1400" dirty="0">
                          <a:effectLst/>
                          <a:latin typeface="+mn-lt"/>
                          <a:ea typeface="Times New Roman" panose="02020603050405020304" pitchFamily="18" charset="0"/>
                          <a:cs typeface="Arial" panose="020B0604020202020204" pitchFamily="34" charset="0"/>
                        </a:rPr>
                        <a:t> </a:t>
                      </a:r>
                      <a:r>
                        <a:rPr lang="en-US" sz="1400" b="1" dirty="0">
                          <a:effectLst/>
                          <a:latin typeface="+mn-lt"/>
                          <a:ea typeface="Times New Roman" panose="02020603050405020304" pitchFamily="18" charset="0"/>
                          <a:cs typeface="Arial" panose="020B0604020202020204" pitchFamily="34" charset="0"/>
                        </a:rPr>
                        <a:t>NOT SUSTAINED</a:t>
                      </a:r>
                      <a:endParaRPr lang="en-US" sz="1400" dirty="0">
                        <a:effectLst/>
                        <a:latin typeface="+mn-lt"/>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400" dirty="0">
                          <a:effectLst/>
                          <a:latin typeface="+mn-lt"/>
                          <a:ea typeface="Times New Roman" panose="02020603050405020304" pitchFamily="18" charset="0"/>
                          <a:cs typeface="Arial" panose="020B0604020202020204" pitchFamily="34" charset="0"/>
                        </a:rPr>
                        <a:t>Officers Marc </a:t>
                      </a:r>
                      <a:r>
                        <a:rPr lang="en-US" sz="1400" dirty="0" err="1">
                          <a:effectLst/>
                          <a:latin typeface="+mn-lt"/>
                          <a:ea typeface="Times New Roman" panose="02020603050405020304" pitchFamily="18" charset="0"/>
                          <a:cs typeface="Arial" panose="020B0604020202020204" pitchFamily="34" charset="0"/>
                        </a:rPr>
                        <a:t>Schildmeyer</a:t>
                      </a:r>
                      <a:r>
                        <a:rPr lang="en-US" sz="1400" dirty="0">
                          <a:effectLst/>
                          <a:latin typeface="+mn-lt"/>
                          <a:ea typeface="Times New Roman" panose="02020603050405020304" pitchFamily="18" charset="0"/>
                          <a:cs typeface="Arial" panose="020B0604020202020204" pitchFamily="34" charset="0"/>
                        </a:rPr>
                        <a:t> and Deon Mack, Sergeant Nathan Asbury</a:t>
                      </a:r>
                      <a:br>
                        <a:rPr lang="en-US" sz="1400" dirty="0">
                          <a:effectLst/>
                          <a:latin typeface="+mn-lt"/>
                          <a:ea typeface="Times New Roman" panose="02020603050405020304" pitchFamily="18" charset="0"/>
                          <a:cs typeface="Arial" panose="020B0604020202020204" pitchFamily="34" charset="0"/>
                        </a:rPr>
                      </a:br>
                      <a:r>
                        <a:rPr lang="en-US" sz="1400" b="1" dirty="0">
                          <a:solidFill>
                            <a:srgbClr val="000000"/>
                          </a:solidFill>
                          <a:effectLst/>
                          <a:highlight>
                            <a:srgbClr val="FFFF00"/>
                          </a:highlight>
                          <a:latin typeface="+mn-lt"/>
                          <a:ea typeface="Times New Roman" panose="02020603050405020304" pitchFamily="18" charset="0"/>
                          <a:cs typeface="Arial" panose="020B0604020202020204" pitchFamily="34" charset="0"/>
                        </a:rPr>
                        <a:t>Procedure (Consent to Search) – </a:t>
                      </a:r>
                      <a:r>
                        <a:rPr lang="en-US" sz="1400" b="1" dirty="0">
                          <a:effectLst/>
                          <a:highlight>
                            <a:srgbClr val="FFFF00"/>
                          </a:highlight>
                          <a:latin typeface="+mn-lt"/>
                          <a:ea typeface="Times New Roman" panose="02020603050405020304" pitchFamily="18" charset="0"/>
                          <a:cs typeface="Arial" panose="020B0604020202020204" pitchFamily="34" charset="0"/>
                        </a:rPr>
                        <a:t>SUSTAINED</a:t>
                      </a:r>
                    </a:p>
                    <a:p>
                      <a:pPr marL="0" marR="0" indent="0" algn="l">
                        <a:spcBef>
                          <a:spcPts val="0"/>
                        </a:spcBef>
                        <a:spcAft>
                          <a:spcPts val="600"/>
                        </a:spcAft>
                        <a:tabLst>
                          <a:tab pos="105410" algn="l"/>
                        </a:tabLst>
                      </a:pPr>
                      <a:r>
                        <a:rPr lang="en-US" sz="1400" dirty="0">
                          <a:effectLst/>
                          <a:latin typeface="+mn-lt"/>
                          <a:ea typeface="Times New Roman" panose="02020603050405020304" pitchFamily="18" charset="0"/>
                          <a:cs typeface="Arial" panose="020B0604020202020204" pitchFamily="34" charset="0"/>
                        </a:rPr>
                        <a:t>Officer Marc </a:t>
                      </a:r>
                      <a:r>
                        <a:rPr lang="en-US" sz="1400" dirty="0" err="1">
                          <a:effectLst/>
                          <a:latin typeface="+mn-lt"/>
                          <a:ea typeface="Times New Roman" panose="02020603050405020304" pitchFamily="18" charset="0"/>
                          <a:cs typeface="Arial" panose="020B0604020202020204" pitchFamily="34" charset="0"/>
                        </a:rPr>
                        <a:t>Schildmeyer</a:t>
                      </a:r>
                      <a:br>
                        <a:rPr lang="en-US" sz="1400" b="0" dirty="0">
                          <a:effectLst/>
                          <a:latin typeface="+mn-lt"/>
                          <a:ea typeface="Times New Roman" panose="02020603050405020304" pitchFamily="18" charset="0"/>
                          <a:cs typeface="Arial" panose="020B0604020202020204" pitchFamily="34" charset="0"/>
                        </a:rPr>
                      </a:br>
                      <a:r>
                        <a:rPr lang="en-US" sz="1400" b="1" dirty="0">
                          <a:effectLst/>
                          <a:highlight>
                            <a:srgbClr val="FFFF00"/>
                          </a:highlight>
                          <a:latin typeface="+mn-lt"/>
                          <a:ea typeface="Times New Roman" panose="02020603050405020304" pitchFamily="18" charset="0"/>
                          <a:cs typeface="Arial" panose="020B0604020202020204" pitchFamily="34" charset="0"/>
                        </a:rPr>
                        <a:t>Improper Search (Residence) - SUSTAINED</a:t>
                      </a:r>
                      <a:endParaRPr lang="en-US" sz="1400" dirty="0">
                        <a:effectLst/>
                        <a:highlight>
                          <a:srgbClr val="FFFF00"/>
                        </a:highlight>
                        <a:latin typeface="+mn-lt"/>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400" dirty="0">
                          <a:effectLst/>
                          <a:latin typeface="+mn-lt"/>
                          <a:ea typeface="Times New Roman" panose="02020603050405020304" pitchFamily="18" charset="0"/>
                          <a:cs typeface="Arial" panose="020B0604020202020204" pitchFamily="34" charset="0"/>
                        </a:rPr>
                        <a:t>Officers Deon Mack and Cian McGrath, Sergeant Nathan Asbury</a:t>
                      </a:r>
                      <a:br>
                        <a:rPr lang="en-US" sz="1400" dirty="0">
                          <a:effectLst/>
                          <a:latin typeface="+mn-lt"/>
                          <a:ea typeface="Times New Roman" panose="02020603050405020304" pitchFamily="18" charset="0"/>
                          <a:cs typeface="Arial" panose="020B0604020202020204" pitchFamily="34" charset="0"/>
                        </a:rPr>
                      </a:br>
                      <a:r>
                        <a:rPr lang="en-US" sz="1400" b="1" dirty="0">
                          <a:effectLst/>
                          <a:latin typeface="+mn-lt"/>
                          <a:ea typeface="Times New Roman" panose="02020603050405020304" pitchFamily="18" charset="0"/>
                          <a:cs typeface="Arial" panose="020B0604020202020204" pitchFamily="34" charset="0"/>
                        </a:rPr>
                        <a:t>Improper Search (Residence) - NOT SUSTAINED</a:t>
                      </a:r>
                      <a:endParaRPr lang="en-US" sz="1400" dirty="0">
                        <a:effectLst/>
                        <a:latin typeface="+mn-lt"/>
                        <a:ea typeface="Times New Roman" panose="02020603050405020304" pitchFamily="18" charset="0"/>
                        <a:cs typeface="Arial" panose="020B0604020202020204" pitchFamily="34" charset="0"/>
                      </a:endParaRPr>
                    </a:p>
                    <a:p>
                      <a:pPr marL="0" marR="0" indent="0" algn="l">
                        <a:spcBef>
                          <a:spcPts val="0"/>
                        </a:spcBef>
                        <a:spcAft>
                          <a:spcPts val="600"/>
                        </a:spcAft>
                        <a:tabLst>
                          <a:tab pos="105410" algn="l"/>
                        </a:tabLst>
                      </a:pPr>
                      <a:r>
                        <a:rPr lang="en-US" sz="1400" dirty="0">
                          <a:effectLst/>
                          <a:latin typeface="+mn-lt"/>
                          <a:ea typeface="Times New Roman" panose="02020603050405020304" pitchFamily="18" charset="0"/>
                          <a:cs typeface="Arial" panose="020B0604020202020204" pitchFamily="34" charset="0"/>
                        </a:rPr>
                        <a:t>Officers Cian McGrath, Deon Mack and Marc </a:t>
                      </a:r>
                      <a:r>
                        <a:rPr lang="en-US" sz="1400" dirty="0" err="1">
                          <a:effectLst/>
                          <a:latin typeface="+mn-lt"/>
                          <a:ea typeface="Times New Roman" panose="02020603050405020304" pitchFamily="18" charset="0"/>
                          <a:cs typeface="Arial" panose="020B0604020202020204" pitchFamily="34" charset="0"/>
                        </a:rPr>
                        <a:t>Schildmeyer</a:t>
                      </a:r>
                      <a:br>
                        <a:rPr lang="en-US" sz="1400" b="0" dirty="0">
                          <a:effectLst/>
                          <a:latin typeface="+mn-lt"/>
                          <a:ea typeface="Times New Roman" panose="02020603050405020304" pitchFamily="18" charset="0"/>
                          <a:cs typeface="Arial" panose="020B0604020202020204" pitchFamily="34" charset="0"/>
                        </a:rPr>
                      </a:br>
                      <a:r>
                        <a:rPr lang="en-US" sz="1400" b="1" dirty="0">
                          <a:effectLst/>
                          <a:highlight>
                            <a:srgbClr val="FFFF00"/>
                          </a:highlight>
                          <a:latin typeface="+mn-lt"/>
                          <a:ea typeface="Times New Roman" panose="02020603050405020304" pitchFamily="18" charset="0"/>
                          <a:cs typeface="Arial" panose="020B0604020202020204" pitchFamily="34" charset="0"/>
                        </a:rPr>
                        <a:t>Procedure (BWC – Turned off Early)</a:t>
                      </a:r>
                      <a:r>
                        <a:rPr lang="en-US" sz="1400" dirty="0">
                          <a:effectLst/>
                          <a:highlight>
                            <a:srgbClr val="FFFF00"/>
                          </a:highlight>
                          <a:latin typeface="+mn-lt"/>
                          <a:ea typeface="Times New Roman" panose="02020603050405020304" pitchFamily="18" charset="0"/>
                          <a:cs typeface="Arial" panose="020B0604020202020204" pitchFamily="34" charset="0"/>
                        </a:rPr>
                        <a:t> – </a:t>
                      </a:r>
                      <a:r>
                        <a:rPr lang="en-US" sz="1400" b="1" dirty="0">
                          <a:effectLst/>
                          <a:highlight>
                            <a:srgbClr val="FFFF00"/>
                          </a:highlight>
                          <a:latin typeface="+mn-lt"/>
                          <a:ea typeface="Times New Roman" panose="02020603050405020304" pitchFamily="18" charset="0"/>
                          <a:cs typeface="Arial" panose="020B0604020202020204" pitchFamily="34" charset="0"/>
                        </a:rPr>
                        <a:t>SUSTAINED</a:t>
                      </a:r>
                    </a:p>
                  </a:txBody>
                  <a:tcPr marL="67134" marR="6713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8922918"/>
                  </a:ext>
                </a:extLst>
              </a:tr>
            </a:tbl>
          </a:graphicData>
        </a:graphic>
      </p:graphicFrame>
      <p:sp>
        <p:nvSpPr>
          <p:cNvPr id="4" name="Title 1">
            <a:extLst>
              <a:ext uri="{FF2B5EF4-FFF2-40B4-BE49-F238E27FC236}">
                <a16:creationId xmlns:a16="http://schemas.microsoft.com/office/drawing/2014/main" id="{36EABBCC-816D-42A4-AA29-D38F4F18FF85}"/>
              </a:ext>
            </a:extLst>
          </p:cNvPr>
          <p:cNvSpPr txBox="1">
            <a:spLocks/>
          </p:cNvSpPr>
          <p:nvPr/>
        </p:nvSpPr>
        <p:spPr>
          <a:xfrm>
            <a:off x="459490" y="446707"/>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Case Scenario</a:t>
            </a:r>
          </a:p>
        </p:txBody>
      </p:sp>
      <p:cxnSp>
        <p:nvCxnSpPr>
          <p:cNvPr id="5" name="Straight Connector 4">
            <a:extLst>
              <a:ext uri="{FF2B5EF4-FFF2-40B4-BE49-F238E27FC236}">
                <a16:creationId xmlns:a16="http://schemas.microsoft.com/office/drawing/2014/main" id="{6C021C28-01A4-4418-A9AC-D93CC37D9711}"/>
              </a:ext>
            </a:extLst>
          </p:cNvPr>
          <p:cNvCxnSpPr/>
          <p:nvPr/>
        </p:nvCxnSpPr>
        <p:spPr>
          <a:xfrm>
            <a:off x="554807" y="907461"/>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81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24</a:t>
            </a:fld>
            <a:endParaRPr lang="en-US" sz="800" dirty="0">
              <a:solidFill>
                <a:srgbClr val="FFFFFF"/>
              </a:solidFill>
            </a:endParaRPr>
          </a:p>
        </p:txBody>
      </p:sp>
      <p:sp>
        <p:nvSpPr>
          <p:cNvPr id="4" name="TextBox 3">
            <a:extLst>
              <a:ext uri="{FF2B5EF4-FFF2-40B4-BE49-F238E27FC236}">
                <a16:creationId xmlns:a16="http://schemas.microsoft.com/office/drawing/2014/main" id="{3AF11147-71DA-4709-B507-FFC2A570A620}"/>
              </a:ext>
            </a:extLst>
          </p:cNvPr>
          <p:cNvSpPr txBox="1"/>
          <p:nvPr/>
        </p:nvSpPr>
        <p:spPr>
          <a:xfrm>
            <a:off x="932391" y="1075428"/>
            <a:ext cx="7772400" cy="1754326"/>
          </a:xfrm>
          <a:prstGeom prst="rect">
            <a:avLst/>
          </a:prstGeom>
          <a:noFill/>
        </p:spPr>
        <p:txBody>
          <a:bodyPr wrap="square">
            <a:spAutoFit/>
          </a:bodyPr>
          <a:lstStyle/>
          <a:p>
            <a:pPr marR="0" algn="just">
              <a:spcBef>
                <a:spcPts val="0"/>
              </a:spcBef>
              <a:spcAft>
                <a:spcPts val="600"/>
              </a:spcAft>
            </a:pPr>
            <a:r>
              <a:rPr lang="en-US" sz="1600" b="1" u="sng" dirty="0">
                <a:solidFill>
                  <a:srgbClr val="0070C0"/>
                </a:solidFill>
                <a:effectLst/>
                <a:ea typeface="Times New Roman" panose="02020603050405020304" pitchFamily="18" charset="0"/>
              </a:rPr>
              <a:t>Complaint </a:t>
            </a:r>
          </a:p>
          <a:p>
            <a:pPr marR="0">
              <a:spcBef>
                <a:spcPts val="0"/>
              </a:spcBef>
              <a:spcAft>
                <a:spcPts val="600"/>
              </a:spcAft>
            </a:pPr>
            <a:r>
              <a:rPr lang="en-US" sz="1600" dirty="0">
                <a:effectLst/>
                <a:ea typeface="Times New Roman" panose="02020603050405020304" pitchFamily="18" charset="0"/>
              </a:rPr>
              <a:t>On September 14, 2018, Ms. Julia Jeffries alleged that </a:t>
            </a:r>
            <a:r>
              <a:rPr lang="en-US" sz="1600" dirty="0">
                <a:ea typeface="Times New Roman" panose="02020603050405020304" pitchFamily="18" charset="0"/>
              </a:rPr>
              <a:t>Cincinnati Police Officers </a:t>
            </a:r>
            <a:r>
              <a:rPr lang="en-US" sz="1600" dirty="0">
                <a:effectLst/>
                <a:ea typeface="Times New Roman" panose="02020603050405020304" pitchFamily="18" charset="0"/>
              </a:rPr>
              <a:t>stopped her son</a:t>
            </a:r>
            <a:r>
              <a:rPr lang="en-US" sz="1600" dirty="0">
                <a:ea typeface="Times New Roman" panose="02020603050405020304" pitchFamily="18" charset="0"/>
              </a:rPr>
              <a:t> </a:t>
            </a:r>
            <a:r>
              <a:rPr lang="en-US" sz="1600" dirty="0">
                <a:effectLst/>
                <a:ea typeface="Times New Roman" panose="02020603050405020304" pitchFamily="18" charset="0"/>
              </a:rPr>
              <a:t>in a vehicle and took him into custody at gunpoint . . . Further, Ms. Jeffries alleged that police officers improperly entered and searched the residence of her mother, Ms. Marcella </a:t>
            </a:r>
            <a:r>
              <a:rPr lang="en-US" sz="1600" dirty="0" err="1">
                <a:effectLst/>
                <a:ea typeface="Times New Roman" panose="02020603050405020304" pitchFamily="18" charset="0"/>
              </a:rPr>
              <a:t>Juergens</a:t>
            </a:r>
            <a:r>
              <a:rPr lang="en-US" sz="1600" dirty="0">
                <a:effectLst/>
                <a:ea typeface="Times New Roman" panose="02020603050405020304" pitchFamily="18" charset="0"/>
              </a:rPr>
              <a:t>. </a:t>
            </a:r>
            <a:endParaRPr lang="en-US" sz="1600" dirty="0">
              <a:ea typeface="Times New Roman" panose="02020603050405020304" pitchFamily="18" charset="0"/>
            </a:endParaRPr>
          </a:p>
          <a:p>
            <a:pPr marL="285750" marR="0" indent="-285750" algn="just">
              <a:spcBef>
                <a:spcPts val="0"/>
              </a:spcBef>
              <a:spcAft>
                <a:spcPts val="0"/>
              </a:spcAft>
              <a:buFont typeface="Arial" panose="020B0604020202020204" pitchFamily="34" charset="0"/>
              <a:buChar char="•"/>
            </a:pPr>
            <a:endParaRPr lang="en-US" sz="1800" dirty="0">
              <a:effectLst/>
              <a:latin typeface="Arial" panose="020B0604020202020204" pitchFamily="34" charset="0"/>
              <a:ea typeface="Times New Roman" panose="02020603050405020304" pitchFamily="18" charset="0"/>
            </a:endParaRPr>
          </a:p>
        </p:txBody>
      </p:sp>
      <p:sp>
        <p:nvSpPr>
          <p:cNvPr id="7" name="Title 1">
            <a:extLst>
              <a:ext uri="{FF2B5EF4-FFF2-40B4-BE49-F238E27FC236}">
                <a16:creationId xmlns:a16="http://schemas.microsoft.com/office/drawing/2014/main" id="{F2E9900B-3EFD-4D03-BF87-ADF583309E0E}"/>
              </a:ext>
            </a:extLst>
          </p:cNvPr>
          <p:cNvSpPr txBox="1">
            <a:spLocks/>
          </p:cNvSpPr>
          <p:nvPr/>
        </p:nvSpPr>
        <p:spPr>
          <a:xfrm>
            <a:off x="459490" y="446707"/>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Case Scenario</a:t>
            </a:r>
          </a:p>
        </p:txBody>
      </p:sp>
      <p:cxnSp>
        <p:nvCxnSpPr>
          <p:cNvPr id="9" name="Straight Connector 8">
            <a:extLst>
              <a:ext uri="{FF2B5EF4-FFF2-40B4-BE49-F238E27FC236}">
                <a16:creationId xmlns:a16="http://schemas.microsoft.com/office/drawing/2014/main" id="{51195003-E0D8-4B88-BE41-0D80AE7199C5}"/>
              </a:ext>
            </a:extLst>
          </p:cNvPr>
          <p:cNvCxnSpPr/>
          <p:nvPr/>
        </p:nvCxnSpPr>
        <p:spPr>
          <a:xfrm>
            <a:off x="567507" y="907461"/>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9031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25</a:t>
            </a:fld>
            <a:endParaRPr lang="en-US" sz="800" dirty="0">
              <a:solidFill>
                <a:srgbClr val="FFFFFF"/>
              </a:solidFill>
            </a:endParaRPr>
          </a:p>
        </p:txBody>
      </p:sp>
      <p:sp>
        <p:nvSpPr>
          <p:cNvPr id="5" name="TextBox 4">
            <a:extLst>
              <a:ext uri="{FF2B5EF4-FFF2-40B4-BE49-F238E27FC236}">
                <a16:creationId xmlns:a16="http://schemas.microsoft.com/office/drawing/2014/main" id="{06E0A9CA-A58E-4662-B0DE-F7A1313E30FF}"/>
              </a:ext>
            </a:extLst>
          </p:cNvPr>
          <p:cNvSpPr txBox="1"/>
          <p:nvPr/>
        </p:nvSpPr>
        <p:spPr>
          <a:xfrm>
            <a:off x="927100" y="1069673"/>
            <a:ext cx="7772400" cy="3031599"/>
          </a:xfrm>
          <a:prstGeom prst="rect">
            <a:avLst/>
          </a:prstGeom>
          <a:noFill/>
        </p:spPr>
        <p:txBody>
          <a:bodyPr wrap="square">
            <a:spAutoFit/>
          </a:bodyPr>
          <a:lstStyle/>
          <a:p>
            <a:pPr marL="231775" marR="0" indent="-231775">
              <a:spcBef>
                <a:spcPts val="0"/>
              </a:spcBef>
              <a:spcAft>
                <a:spcPts val="600"/>
              </a:spcAft>
            </a:pPr>
            <a:r>
              <a:rPr lang="en-US" sz="1600" b="1" u="sng" dirty="0">
                <a:solidFill>
                  <a:srgbClr val="0070C0"/>
                </a:solidFill>
                <a:effectLst/>
                <a:latin typeface="Arial" panose="020B0604020202020204" pitchFamily="34" charset="0"/>
                <a:ea typeface="Times New Roman" panose="02020603050405020304" pitchFamily="18" charset="0"/>
              </a:rPr>
              <a:t>Analysis</a:t>
            </a:r>
          </a:p>
          <a:p>
            <a:pPr marL="231775" marR="0" indent="-231775">
              <a:spcBef>
                <a:spcPts val="0"/>
              </a:spcBef>
              <a:spcAft>
                <a:spcPts val="600"/>
              </a:spcAft>
              <a:buClr>
                <a:schemeClr val="accent4"/>
              </a:buClr>
              <a:buSzPct val="15000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Police obtained written consent for the officers to conduct a search . . . .</a:t>
            </a:r>
          </a:p>
          <a:p>
            <a:pPr marL="231775" marR="0" indent="-231775">
              <a:spcBef>
                <a:spcPts val="0"/>
              </a:spcBef>
              <a:spcAft>
                <a:spcPts val="600"/>
              </a:spcAft>
              <a:buClr>
                <a:schemeClr val="accent4"/>
              </a:buClr>
              <a:buSzPct val="15000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However, CPD training provides that a consent search should be limited to only those places and things that the person expressly or impliedly authorized to be searched. . . . </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31775" marR="0" indent="-231775">
              <a:spcBef>
                <a:spcPts val="0"/>
              </a:spcBef>
              <a:spcAft>
                <a:spcPts val="600"/>
              </a:spcAft>
              <a:buClr>
                <a:schemeClr val="accent4"/>
              </a:buClr>
              <a:buSzPct val="15000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BWC footage showed that, prior to signing the form, Ms. </a:t>
            </a:r>
            <a:r>
              <a:rPr lang="en-US" sz="16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600" dirty="0">
                <a:effectLst/>
                <a:latin typeface="Arial" panose="020B0604020202020204" pitchFamily="34" charset="0"/>
                <a:ea typeface="Times New Roman" panose="02020603050405020304" pitchFamily="18" charset="0"/>
                <a:cs typeface="Arial" panose="020B0604020202020204" pitchFamily="34" charset="0"/>
              </a:rPr>
              <a:t> indicated her belief that the officers only intended to search Mr. Jeffries’s bedroom.  When she attempted to clarify this point with” the lead officer, that officer “responded, </a:t>
            </a:r>
            <a:r>
              <a:rPr lang="en-US" sz="1600" i="1" dirty="0">
                <a:effectLst/>
                <a:latin typeface="Arial" panose="020B0604020202020204" pitchFamily="34" charset="0"/>
                <a:ea typeface="Times New Roman" panose="02020603050405020304" pitchFamily="18" charset="0"/>
                <a:cs typeface="Arial" panose="020B0604020202020204" pitchFamily="34" charset="0"/>
              </a:rPr>
              <a:t>‘Just his room, because he told us,’ </a:t>
            </a:r>
            <a:r>
              <a:rPr lang="en-US" sz="1600" dirty="0">
                <a:effectLst/>
                <a:latin typeface="Arial" panose="020B0604020202020204" pitchFamily="34" charset="0"/>
                <a:ea typeface="Times New Roman" panose="02020603050405020304" pitchFamily="18" charset="0"/>
                <a:cs typeface="Arial" panose="020B0604020202020204" pitchFamily="34" charset="0"/>
              </a:rPr>
              <a:t>and then [that officer] added that they would ‘search </a:t>
            </a:r>
            <a:r>
              <a:rPr lang="en-US" sz="1600" i="1" dirty="0">
                <a:effectLst/>
                <a:latin typeface="Arial" panose="020B0604020202020204" pitchFamily="34" charset="0"/>
                <a:ea typeface="Times New Roman" panose="02020603050405020304" pitchFamily="18" charset="0"/>
                <a:cs typeface="Arial" panose="020B0604020202020204" pitchFamily="34" charset="0"/>
              </a:rPr>
              <a:t>his room and anything out in the open’ </a:t>
            </a:r>
            <a:r>
              <a:rPr lang="en-US" sz="1600" dirty="0">
                <a:effectLst/>
                <a:latin typeface="Arial" panose="020B0604020202020204" pitchFamily="34" charset="0"/>
                <a:ea typeface="Times New Roman" panose="02020603050405020304" pitchFamily="18" charset="0"/>
                <a:cs typeface="Arial" panose="020B0604020202020204" pitchFamily="34" charset="0"/>
              </a:rPr>
              <a:t>that may harm Ms. </a:t>
            </a:r>
            <a:r>
              <a:rPr lang="en-US" sz="16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600" dirty="0">
                <a:effectLst/>
                <a:latin typeface="Arial" panose="020B0604020202020204" pitchFamily="34" charset="0"/>
                <a:ea typeface="Times New Roman" panose="02020603050405020304" pitchFamily="18" charset="0"/>
                <a:cs typeface="Arial" panose="020B0604020202020204" pitchFamily="34" charset="0"/>
              </a:rPr>
              <a:t> or the officers.  Only then did Ms. </a:t>
            </a:r>
            <a:r>
              <a:rPr lang="en-US" sz="1600" dirty="0" err="1">
                <a:effectLst/>
                <a:latin typeface="Arial" panose="020B0604020202020204" pitchFamily="34" charset="0"/>
                <a:ea typeface="Times New Roman" panose="02020603050405020304" pitchFamily="18" charset="0"/>
                <a:cs typeface="Arial" panose="020B0604020202020204" pitchFamily="34" charset="0"/>
              </a:rPr>
              <a:t>Juergens</a:t>
            </a:r>
            <a:r>
              <a:rPr lang="en-US" sz="1600" dirty="0">
                <a:effectLst/>
                <a:latin typeface="Arial" panose="020B0604020202020204" pitchFamily="34" charset="0"/>
                <a:ea typeface="Times New Roman" panose="02020603050405020304" pitchFamily="18" charset="0"/>
                <a:cs typeface="Arial" panose="020B0604020202020204" pitchFamily="34" charset="0"/>
              </a:rPr>
              <a:t> sign the Consent to Search Form. </a:t>
            </a:r>
            <a:endParaRPr lang="en-US" sz="1600" dirty="0">
              <a:effectLst/>
              <a:latin typeface="Arial" panose="020B0604020202020204" pitchFamily="34" charset="0"/>
              <a:ea typeface="Times New Roman" panose="02020603050405020304" pitchFamily="18" charset="0"/>
            </a:endParaRPr>
          </a:p>
        </p:txBody>
      </p:sp>
      <p:sp>
        <p:nvSpPr>
          <p:cNvPr id="6" name="Title 1">
            <a:extLst>
              <a:ext uri="{FF2B5EF4-FFF2-40B4-BE49-F238E27FC236}">
                <a16:creationId xmlns:a16="http://schemas.microsoft.com/office/drawing/2014/main" id="{F543C189-A273-4117-BE74-FE89913CD3E8}"/>
              </a:ext>
            </a:extLst>
          </p:cNvPr>
          <p:cNvSpPr txBox="1">
            <a:spLocks/>
          </p:cNvSpPr>
          <p:nvPr/>
        </p:nvSpPr>
        <p:spPr>
          <a:xfrm>
            <a:off x="459490" y="446707"/>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Case Scenario</a:t>
            </a:r>
          </a:p>
        </p:txBody>
      </p:sp>
      <p:cxnSp>
        <p:nvCxnSpPr>
          <p:cNvPr id="7" name="Straight Connector 6">
            <a:extLst>
              <a:ext uri="{FF2B5EF4-FFF2-40B4-BE49-F238E27FC236}">
                <a16:creationId xmlns:a16="http://schemas.microsoft.com/office/drawing/2014/main" id="{1317B26C-C3D0-49D1-864C-806F7D9A43E3}"/>
              </a:ext>
            </a:extLst>
          </p:cNvPr>
          <p:cNvCxnSpPr/>
          <p:nvPr/>
        </p:nvCxnSpPr>
        <p:spPr>
          <a:xfrm>
            <a:off x="580207" y="907461"/>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89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26</a:t>
            </a:fld>
            <a:endParaRPr lang="en-US" sz="800" dirty="0">
              <a:solidFill>
                <a:srgbClr val="FFFFFF"/>
              </a:solidFill>
            </a:endParaRPr>
          </a:p>
        </p:txBody>
      </p:sp>
      <p:sp>
        <p:nvSpPr>
          <p:cNvPr id="5" name="TextBox 4">
            <a:extLst>
              <a:ext uri="{FF2B5EF4-FFF2-40B4-BE49-F238E27FC236}">
                <a16:creationId xmlns:a16="http://schemas.microsoft.com/office/drawing/2014/main" id="{06E0A9CA-A58E-4662-B0DE-F7A1313E30FF}"/>
              </a:ext>
            </a:extLst>
          </p:cNvPr>
          <p:cNvSpPr txBox="1"/>
          <p:nvPr/>
        </p:nvSpPr>
        <p:spPr>
          <a:xfrm>
            <a:off x="927100" y="1075236"/>
            <a:ext cx="8210550" cy="1477328"/>
          </a:xfrm>
          <a:prstGeom prst="rect">
            <a:avLst/>
          </a:prstGeom>
          <a:noFill/>
        </p:spPr>
        <p:txBody>
          <a:bodyPr wrap="square">
            <a:spAutoFit/>
          </a:bodyPr>
          <a:lstStyle/>
          <a:p>
            <a:pPr marL="231775" marR="0" indent="-231775">
              <a:spcBef>
                <a:spcPts val="0"/>
              </a:spcBef>
              <a:spcAft>
                <a:spcPts val="600"/>
              </a:spcAft>
            </a:pPr>
            <a:r>
              <a:rPr lang="en-US" sz="1600" b="1" u="sng" dirty="0">
                <a:solidFill>
                  <a:srgbClr val="0070C0"/>
                </a:solidFill>
                <a:effectLst/>
                <a:latin typeface="Arial" panose="020B0604020202020204" pitchFamily="34" charset="0"/>
                <a:ea typeface="Times New Roman" panose="02020603050405020304" pitchFamily="18" charset="0"/>
              </a:rPr>
              <a:t>Analysis</a:t>
            </a:r>
          </a:p>
          <a:p>
            <a:pPr marL="231775" marR="0" indent="-231775">
              <a:spcBef>
                <a:spcPts val="0"/>
              </a:spcBef>
              <a:spcAft>
                <a:spcPts val="600"/>
              </a:spcAft>
              <a:buClr>
                <a:schemeClr val="accent4"/>
              </a:buClr>
              <a:buSzPct val="150000"/>
              <a:buFont typeface="Arial" panose="020B0604020202020204" pitchFamily="34" charset="0"/>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Rather than limit the search of the residence to Mr. Jeffries’s bedroom and to anything out in the open as [the officer] stated, police proceeded to search the entire residence, going inside of drawers and cabinets.</a:t>
            </a:r>
          </a:p>
          <a:p>
            <a:pPr marL="231775" indent="-231775">
              <a:spcAft>
                <a:spcPts val="600"/>
              </a:spcAft>
              <a:buClr>
                <a:schemeClr val="accent4"/>
              </a:buClr>
              <a:buSzPct val="150000"/>
              <a:buFont typeface="Arial" panose="020B0604020202020204" pitchFamily="34" charset="0"/>
              <a:buChar char="•"/>
            </a:pPr>
            <a:r>
              <a:rPr lang="en-US" sz="1600" dirty="0">
                <a:latin typeface="Arial" panose="020B0604020202020204" pitchFamily="34" charset="0"/>
                <a:ea typeface="Times New Roman" panose="02020603050405020304" pitchFamily="18" charset="0"/>
                <a:cs typeface="Arial" panose="020B0604020202020204" pitchFamily="34" charset="0"/>
              </a:rPr>
              <a:t>Several BWCs were turned off too early, and before the completion of the search.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Title 1">
            <a:extLst>
              <a:ext uri="{FF2B5EF4-FFF2-40B4-BE49-F238E27FC236}">
                <a16:creationId xmlns:a16="http://schemas.microsoft.com/office/drawing/2014/main" id="{8649CCA1-F10E-4010-A9CA-53DEDFBF9847}"/>
              </a:ext>
            </a:extLst>
          </p:cNvPr>
          <p:cNvSpPr txBox="1">
            <a:spLocks/>
          </p:cNvSpPr>
          <p:nvPr/>
        </p:nvSpPr>
        <p:spPr>
          <a:xfrm>
            <a:off x="459490" y="446707"/>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Case Scenario</a:t>
            </a:r>
          </a:p>
        </p:txBody>
      </p:sp>
      <p:cxnSp>
        <p:nvCxnSpPr>
          <p:cNvPr id="7" name="Straight Connector 6">
            <a:extLst>
              <a:ext uri="{FF2B5EF4-FFF2-40B4-BE49-F238E27FC236}">
                <a16:creationId xmlns:a16="http://schemas.microsoft.com/office/drawing/2014/main" id="{47522A25-33CD-4C45-8EA5-81B9AD201ABE}"/>
              </a:ext>
            </a:extLst>
          </p:cNvPr>
          <p:cNvCxnSpPr/>
          <p:nvPr/>
        </p:nvCxnSpPr>
        <p:spPr>
          <a:xfrm>
            <a:off x="580207" y="907461"/>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722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CB59C2-F453-4A08-8805-46C060ADCDF5}"/>
              </a:ext>
            </a:extLst>
          </p:cNvPr>
          <p:cNvSpPr/>
          <p:nvPr/>
        </p:nvSpPr>
        <p:spPr>
          <a:xfrm>
            <a:off x="0" y="413681"/>
            <a:ext cx="2971800" cy="4334256"/>
          </a:xfrm>
          <a:prstGeom prst="rect">
            <a:avLst/>
          </a:prstGeom>
          <a:gradFill flip="none" rotWithShape="1">
            <a:gsLst>
              <a:gs pos="0">
                <a:schemeClr val="bg1"/>
              </a:gs>
              <a:gs pos="100000">
                <a:schemeClr val="accent4"/>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27</a:t>
            </a:fld>
            <a:endParaRPr lang="en-US" sz="800" dirty="0">
              <a:solidFill>
                <a:srgbClr val="FFFFFF"/>
              </a:solidFill>
            </a:endParaRPr>
          </a:p>
        </p:txBody>
      </p:sp>
      <p:sp>
        <p:nvSpPr>
          <p:cNvPr id="7" name="Content Placeholder 4">
            <a:extLst>
              <a:ext uri="{FF2B5EF4-FFF2-40B4-BE49-F238E27FC236}">
                <a16:creationId xmlns:a16="http://schemas.microsoft.com/office/drawing/2014/main" id="{EEE0F533-54BE-4739-8F78-2428D9F61D4F}"/>
              </a:ext>
            </a:extLst>
          </p:cNvPr>
          <p:cNvSpPr txBox="1">
            <a:spLocks/>
          </p:cNvSpPr>
          <p:nvPr/>
        </p:nvSpPr>
        <p:spPr>
          <a:xfrm>
            <a:off x="924982" y="1085747"/>
            <a:ext cx="7772400" cy="12065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1775" indent="-231775">
              <a:spcBef>
                <a:spcPts val="0"/>
              </a:spcBef>
              <a:spcAft>
                <a:spcPts val="600"/>
              </a:spcAft>
              <a:buClr>
                <a:srgbClr val="0070C0"/>
              </a:buClr>
              <a:buSzPct val="150000"/>
            </a:pPr>
            <a:r>
              <a:rPr lang="en-US" sz="6400" spc="-10" dirty="0">
                <a:effectLst/>
                <a:latin typeface="Arial" panose="020B0604020202020204" pitchFamily="34" charset="0"/>
                <a:ea typeface="Calibri" panose="020F0502020204030204" pitchFamily="34" charset="0"/>
                <a:cs typeface="Arial" panose="020B0604020202020204" pitchFamily="34" charset="0"/>
              </a:rPr>
              <a:t>Investigation backlog</a:t>
            </a:r>
          </a:p>
          <a:p>
            <a:pPr marL="231775" indent="-231775">
              <a:spcBef>
                <a:spcPts val="0"/>
              </a:spcBef>
              <a:spcAft>
                <a:spcPts val="600"/>
              </a:spcAft>
              <a:buClr>
                <a:srgbClr val="0070C0"/>
              </a:buClr>
              <a:buSzPct val="150000"/>
            </a:pPr>
            <a:r>
              <a:rPr lang="en-US" sz="6400" spc="-10" dirty="0">
                <a:latin typeface="Arial" panose="020B0604020202020204" pitchFamily="34" charset="0"/>
                <a:ea typeface="Calibri" panose="020F0502020204030204" pitchFamily="34" charset="0"/>
                <a:cs typeface="Arial" panose="020B0604020202020204" pitchFamily="34" charset="0"/>
              </a:rPr>
              <a:t>Limited capacity to fulfill non-investigatory duties</a:t>
            </a:r>
          </a:p>
          <a:p>
            <a:pPr marL="631825" lvl="1" indent="-231775">
              <a:spcBef>
                <a:spcPts val="0"/>
              </a:spcBef>
              <a:spcAft>
                <a:spcPts val="600"/>
              </a:spcAft>
              <a:buClr>
                <a:srgbClr val="1291D1"/>
              </a:buClr>
            </a:pPr>
            <a:r>
              <a:rPr lang="en-US" sz="6400" spc="-10" dirty="0">
                <a:latin typeface="Arial" panose="020B0604020202020204" pitchFamily="34" charset="0"/>
                <a:ea typeface="Calibri" panose="020F0502020204030204" pitchFamily="34" charset="0"/>
                <a:cs typeface="Arial" panose="020B0604020202020204" pitchFamily="34" charset="0"/>
              </a:rPr>
              <a:t>Patterns Analysis </a:t>
            </a:r>
          </a:p>
          <a:p>
            <a:pPr marL="631825" lvl="1" indent="-231775">
              <a:spcBef>
                <a:spcPts val="0"/>
              </a:spcBef>
              <a:spcAft>
                <a:spcPts val="600"/>
              </a:spcAft>
              <a:buClr>
                <a:srgbClr val="1291D1"/>
              </a:buClr>
            </a:pPr>
            <a:r>
              <a:rPr lang="en-US" sz="6400" spc="-10" dirty="0">
                <a:latin typeface="Arial" panose="020B0604020202020204" pitchFamily="34" charset="0"/>
                <a:ea typeface="Calibri" panose="020F0502020204030204" pitchFamily="34" charset="0"/>
                <a:cs typeface="Arial" panose="020B0604020202020204" pitchFamily="34" charset="0"/>
              </a:rPr>
              <a:t>Mediation </a:t>
            </a:r>
          </a:p>
          <a:p>
            <a:pPr marL="631825" lvl="1" indent="-231775">
              <a:spcBef>
                <a:spcPts val="0"/>
              </a:spcBef>
              <a:spcAft>
                <a:spcPts val="600"/>
              </a:spcAft>
              <a:buClr>
                <a:srgbClr val="1291D1"/>
              </a:buClr>
            </a:pPr>
            <a:r>
              <a:rPr lang="en-US" sz="6400" spc="-10" dirty="0">
                <a:latin typeface="Arial" panose="020B0604020202020204" pitchFamily="34" charset="0"/>
                <a:ea typeface="Calibri" panose="020F0502020204030204" pitchFamily="34" charset="0"/>
                <a:cs typeface="Arial" panose="020B0604020202020204" pitchFamily="34" charset="0"/>
              </a:rPr>
              <a:t>Community Engagement</a:t>
            </a:r>
          </a:p>
          <a:p>
            <a:pPr marL="231775" indent="-231775">
              <a:spcBef>
                <a:spcPts val="0"/>
              </a:spcBef>
              <a:spcAft>
                <a:spcPts val="600"/>
              </a:spcAft>
              <a:buClr>
                <a:srgbClr val="1291D1"/>
              </a:buClr>
            </a:pPr>
            <a:r>
              <a:rPr lang="en-US" sz="6400" spc="-10" dirty="0">
                <a:latin typeface="Arial" panose="020B0604020202020204" pitchFamily="34" charset="0"/>
                <a:ea typeface="Calibri" panose="020F0502020204030204" pitchFamily="34" charset="0"/>
                <a:cs typeface="Arial" panose="020B0604020202020204" pitchFamily="34" charset="0"/>
              </a:rPr>
              <a:t>Funding </a:t>
            </a:r>
          </a:p>
          <a:p>
            <a:pPr marL="631825" lvl="1" indent="-231775">
              <a:spcBef>
                <a:spcPts val="0"/>
              </a:spcBef>
              <a:spcAft>
                <a:spcPts val="600"/>
              </a:spcAft>
              <a:buClr>
                <a:srgbClr val="1291D1"/>
              </a:buClr>
            </a:pPr>
            <a:endParaRPr lang="en-US" sz="6400" spc="-10" dirty="0">
              <a:latin typeface="Arial" panose="020B0604020202020204" pitchFamily="34" charset="0"/>
              <a:ea typeface="Calibri" panose="020F0502020204030204" pitchFamily="34" charset="0"/>
              <a:cs typeface="Arial" panose="020B0604020202020204" pitchFamily="34" charset="0"/>
            </a:endParaRPr>
          </a:p>
          <a:p>
            <a:pPr marL="231775" indent="-231775">
              <a:spcBef>
                <a:spcPts val="0"/>
              </a:spcBef>
              <a:spcAft>
                <a:spcPts val="600"/>
              </a:spcAft>
              <a:buClr>
                <a:srgbClr val="0070C0"/>
              </a:buClr>
              <a:buSzPct val="150000"/>
            </a:pPr>
            <a:endParaRPr lang="en-US" sz="6400" spc="-10" dirty="0">
              <a:latin typeface="Arial" panose="020B0604020202020204" pitchFamily="34" charset="0"/>
              <a:ea typeface="Calibri" panose="020F0502020204030204" pitchFamily="34" charset="0"/>
              <a:cs typeface="Arial" panose="020B0604020202020204" pitchFamily="34" charset="0"/>
            </a:endParaRPr>
          </a:p>
          <a:p>
            <a:pPr marL="231775" indent="-231775">
              <a:spcBef>
                <a:spcPts val="0"/>
              </a:spcBef>
              <a:spcAft>
                <a:spcPts val="600"/>
              </a:spcAft>
              <a:buClr>
                <a:srgbClr val="0070C0"/>
              </a:buClr>
              <a:buSzPct val="150000"/>
            </a:pPr>
            <a:endParaRPr lang="en-US" sz="1600" spc="-10" dirty="0">
              <a:effectLst/>
              <a:latin typeface="Arial" panose="020B0604020202020204" pitchFamily="34" charset="0"/>
              <a:ea typeface="Calibri" panose="020F0502020204030204" pitchFamily="34" charset="0"/>
              <a:cs typeface="Arial" panose="020B0604020202020204" pitchFamily="34" charset="0"/>
            </a:endParaRPr>
          </a:p>
        </p:txBody>
      </p:sp>
      <p:sp>
        <p:nvSpPr>
          <p:cNvPr id="9" name="Title 1">
            <a:extLst>
              <a:ext uri="{FF2B5EF4-FFF2-40B4-BE49-F238E27FC236}">
                <a16:creationId xmlns:a16="http://schemas.microsoft.com/office/drawing/2014/main" id="{6F66AAF6-DC2C-4E84-8EB8-132E329457BB}"/>
              </a:ext>
            </a:extLst>
          </p:cNvPr>
          <p:cNvSpPr txBox="1">
            <a:spLocks/>
          </p:cNvSpPr>
          <p:nvPr/>
        </p:nvSpPr>
        <p:spPr>
          <a:xfrm>
            <a:off x="467782" y="455242"/>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Challenges</a:t>
            </a:r>
          </a:p>
        </p:txBody>
      </p:sp>
      <p:cxnSp>
        <p:nvCxnSpPr>
          <p:cNvPr id="10" name="Straight Connector 9">
            <a:extLst>
              <a:ext uri="{FF2B5EF4-FFF2-40B4-BE49-F238E27FC236}">
                <a16:creationId xmlns:a16="http://schemas.microsoft.com/office/drawing/2014/main" id="{58DFDFCC-2F7F-40D0-B9B9-77ABA2C49E98}"/>
              </a:ext>
            </a:extLst>
          </p:cNvPr>
          <p:cNvCxnSpPr/>
          <p:nvPr/>
        </p:nvCxnSpPr>
        <p:spPr>
          <a:xfrm>
            <a:off x="587702" y="915996"/>
            <a:ext cx="1371600" cy="0"/>
          </a:xfrm>
          <a:prstGeom prst="line">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270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6985" y="441001"/>
            <a:ext cx="5029200" cy="457200"/>
          </a:xfrm>
        </p:spPr>
        <p:txBody>
          <a:bodyPr anchor="t" anchorCtr="0">
            <a:noAutofit/>
          </a:bodyPr>
          <a:lstStyle/>
          <a:p>
            <a:pPr algn="l"/>
            <a:r>
              <a:rPr lang="en-US" sz="2000" b="1" dirty="0">
                <a:solidFill>
                  <a:srgbClr val="092C73"/>
                </a:solidFill>
              </a:rPr>
              <a:t>Questions?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28</a:t>
            </a:fld>
            <a:endParaRPr lang="en-US" sz="800" dirty="0">
              <a:solidFill>
                <a:srgbClr val="FFFFFF"/>
              </a:solidFill>
            </a:endParaRPr>
          </a:p>
        </p:txBody>
      </p:sp>
      <p:sp>
        <p:nvSpPr>
          <p:cNvPr id="9" name="Title 1"/>
          <p:cNvSpPr txBox="1">
            <a:spLocks/>
          </p:cNvSpPr>
          <p:nvPr/>
        </p:nvSpPr>
        <p:spPr>
          <a:xfrm>
            <a:off x="924186" y="1070421"/>
            <a:ext cx="4827790" cy="2593354"/>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b="1" dirty="0">
                <a:latin typeface="+mn-lt"/>
              </a:rPr>
              <a:t>Citizen Complaint Authority</a:t>
            </a:r>
          </a:p>
          <a:p>
            <a:pPr algn="l" eaLnBrk="1" hangingPunct="1">
              <a:defRPr/>
            </a:pPr>
            <a:r>
              <a:rPr lang="en-US" altLang="en-US" sz="1600" dirty="0">
                <a:latin typeface="+mn-lt"/>
                <a:cs typeface="Arial" panose="020B0604020202020204" pitchFamily="34" charset="0"/>
              </a:rPr>
              <a:t>805 Central Avenue, Suite 222</a:t>
            </a:r>
          </a:p>
          <a:p>
            <a:pPr algn="l" eaLnBrk="1" hangingPunct="1">
              <a:defRPr/>
            </a:pPr>
            <a:r>
              <a:rPr lang="en-US" altLang="en-US" sz="1600" dirty="0">
                <a:latin typeface="+mn-lt"/>
                <a:cs typeface="Arial" panose="020B0604020202020204" pitchFamily="34" charset="0"/>
              </a:rPr>
              <a:t>Cincinnati, OH 45202</a:t>
            </a:r>
          </a:p>
          <a:p>
            <a:pPr algn="l" eaLnBrk="1" hangingPunct="1">
              <a:defRPr/>
            </a:pPr>
            <a:endParaRPr lang="en-US" altLang="en-US" sz="1600" dirty="0">
              <a:latin typeface="+mn-lt"/>
              <a:cs typeface="Arial" panose="020B0604020202020204" pitchFamily="34" charset="0"/>
            </a:endParaRPr>
          </a:p>
          <a:p>
            <a:pPr algn="l" eaLnBrk="1" hangingPunct="1">
              <a:defRPr/>
            </a:pPr>
            <a:r>
              <a:rPr lang="en-US" altLang="en-US" sz="1600" dirty="0">
                <a:latin typeface="+mn-lt"/>
                <a:cs typeface="Arial" panose="020B0604020202020204" pitchFamily="34" charset="0"/>
              </a:rPr>
              <a:t>Telephone: 513.352.1600</a:t>
            </a:r>
          </a:p>
          <a:p>
            <a:pPr algn="l" eaLnBrk="1" hangingPunct="1">
              <a:defRPr/>
            </a:pPr>
            <a:r>
              <a:rPr lang="en-US" altLang="en-US" sz="1600" dirty="0">
                <a:latin typeface="+mn-lt"/>
                <a:cs typeface="Arial" panose="020B0604020202020204" pitchFamily="34" charset="0"/>
              </a:rPr>
              <a:t>Facsimile: 513.352.3158</a:t>
            </a:r>
          </a:p>
          <a:p>
            <a:pPr algn="l" eaLnBrk="1" hangingPunct="1">
              <a:defRPr/>
            </a:pPr>
            <a:endParaRPr lang="en-US" altLang="en-US" sz="1600" dirty="0">
              <a:latin typeface="+mn-lt"/>
              <a:cs typeface="Arial" panose="020B0604020202020204" pitchFamily="34" charset="0"/>
            </a:endParaRPr>
          </a:p>
          <a:p>
            <a:pPr algn="l" eaLnBrk="1" hangingPunct="1">
              <a:defRPr/>
            </a:pPr>
            <a:r>
              <a:rPr lang="en-US" altLang="en-US" sz="1600" dirty="0">
                <a:latin typeface="+mn-lt"/>
                <a:cs typeface="ヒラギノ角ゴ ProN W3"/>
              </a:rPr>
              <a:t>Website: </a:t>
            </a:r>
            <a:r>
              <a:rPr lang="en-US" altLang="en-US" sz="1600" dirty="0">
                <a:latin typeface="+mn-lt"/>
                <a:cs typeface="ヒラギノ角ゴ ProN W3"/>
                <a:hlinkClick r:id="rId4">
                  <a:extLst>
                    <a:ext uri="{A12FA001-AC4F-418D-AE19-62706E023703}">
                      <ahyp:hlinkClr xmlns:ahyp="http://schemas.microsoft.com/office/drawing/2018/hyperlinkcolor" val="tx"/>
                    </a:ext>
                  </a:extLst>
                </a:hlinkClick>
              </a:rPr>
              <a:t>www.cincinnati-oh.gov/ccia/</a:t>
            </a:r>
            <a:endParaRPr lang="en-US" altLang="en-US" sz="1600" dirty="0">
              <a:latin typeface="+mn-lt"/>
              <a:cs typeface="ヒラギノ角ゴ ProN W3"/>
            </a:endParaRPr>
          </a:p>
          <a:p>
            <a:pPr algn="l" eaLnBrk="1" hangingPunct="1">
              <a:defRPr/>
            </a:pPr>
            <a:r>
              <a:rPr lang="en-US" altLang="en-US" sz="1600" dirty="0">
                <a:latin typeface="+mn-lt"/>
                <a:cs typeface="ヒラギノ角ゴ ProN W3"/>
              </a:rPr>
              <a:t>Email: </a:t>
            </a:r>
            <a:r>
              <a:rPr lang="en-US" altLang="en-US" sz="1600" dirty="0">
                <a:latin typeface="+mn-lt"/>
                <a:cs typeface="ヒラギノ角ゴ ProN W3"/>
                <a:hlinkClick r:id="rId5">
                  <a:extLst>
                    <a:ext uri="{A12FA001-AC4F-418D-AE19-62706E023703}">
                      <ahyp:hlinkClr xmlns:ahyp="http://schemas.microsoft.com/office/drawing/2018/hyperlinkcolor" val="tx"/>
                    </a:ext>
                  </a:extLst>
                </a:hlinkClick>
              </a:rPr>
              <a:t>CCA@cincinnati-oh.gov</a:t>
            </a:r>
            <a:endParaRPr lang="en-US" altLang="en-US" sz="1600" b="1" dirty="0">
              <a:latin typeface="+mn-lt"/>
              <a:cs typeface="ヒラギノ角ゴ ProN W3"/>
            </a:endParaRPr>
          </a:p>
          <a:p>
            <a:pPr eaLnBrk="1" hangingPunct="1">
              <a:defRPr/>
            </a:pPr>
            <a:endParaRPr lang="en-US" altLang="en-US" sz="1800" dirty="0">
              <a:solidFill>
                <a:srgbClr val="063369"/>
              </a:solidFill>
              <a:latin typeface="Arial" panose="020B0604020202020204" pitchFamily="34" charset="0"/>
              <a:cs typeface="Arial" panose="020B0604020202020204" pitchFamily="34" charset="0"/>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dirty="0">
              <a:solidFill>
                <a:srgbClr val="063369"/>
              </a:solidFill>
            </a:endParaRPr>
          </a:p>
          <a:p>
            <a:endParaRPr lang="en-US" sz="1800" b="1" dirty="0">
              <a:solidFill>
                <a:srgbClr val="063369"/>
              </a:solidFill>
            </a:endParaRPr>
          </a:p>
        </p:txBody>
      </p:sp>
      <p:pic>
        <p:nvPicPr>
          <p:cNvPr id="10" name="Picture 8" descr="twitter1">
            <a:hlinkClick r:id="rId6"/>
            <a:extLst>
              <a:ext uri="{FF2B5EF4-FFF2-40B4-BE49-F238E27FC236}">
                <a16:creationId xmlns:a16="http://schemas.microsoft.com/office/drawing/2014/main" id="{4FDEA5DB-3A44-4B53-B8FA-F627ADFE9F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6079" y="3651505"/>
            <a:ext cx="140078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acebook1">
            <a:hlinkClick r:id="rId8"/>
            <a:extLst>
              <a:ext uri="{FF2B5EF4-FFF2-40B4-BE49-F238E27FC236}">
                <a16:creationId xmlns:a16="http://schemas.microsoft.com/office/drawing/2014/main" id="{C0FF0AFA-DDCE-4ECA-9C6F-7BD59515E6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535" y="3658889"/>
            <a:ext cx="153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29FB1329-99F5-48B7-9C18-CF48E114F197}"/>
              </a:ext>
            </a:extLst>
          </p:cNvPr>
          <p:cNvCxnSpPr/>
          <p:nvPr/>
        </p:nvCxnSpPr>
        <p:spPr>
          <a:xfrm>
            <a:off x="604942" y="903086"/>
            <a:ext cx="1140178" cy="0"/>
          </a:xfrm>
          <a:prstGeom prst="line">
            <a:avLst/>
          </a:prstGeom>
          <a:ln>
            <a:solidFill>
              <a:srgbClr val="C2D34F"/>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0B1B599-6A9B-4957-B708-D199A0EC82A8}"/>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pic>
        <p:nvPicPr>
          <p:cNvPr id="4" name="Picture 3">
            <a:extLst>
              <a:ext uri="{FF2B5EF4-FFF2-40B4-BE49-F238E27FC236}">
                <a16:creationId xmlns:a16="http://schemas.microsoft.com/office/drawing/2014/main" id="{DCAA2DB9-A8CB-4AE0-9CDA-5AE9FBB20BBE}"/>
              </a:ext>
            </a:extLst>
          </p:cNvPr>
          <p:cNvPicPr>
            <a:picLocks noChangeAspect="1"/>
          </p:cNvPicPr>
          <p:nvPr/>
        </p:nvPicPr>
        <p:blipFill rotWithShape="1">
          <a:blip r:embed="rId10"/>
          <a:srcRect l="2607" r="43975"/>
          <a:stretch/>
        </p:blipFill>
        <p:spPr>
          <a:xfrm>
            <a:off x="5374979" y="402901"/>
            <a:ext cx="3775363" cy="4343400"/>
          </a:xfrm>
          <a:prstGeom prst="rect">
            <a:avLst/>
          </a:prstGeom>
        </p:spPr>
      </p:pic>
    </p:spTree>
    <p:extLst>
      <p:ext uri="{BB962C8B-B14F-4D97-AF65-F5344CB8AC3E}">
        <p14:creationId xmlns:p14="http://schemas.microsoft.com/office/powerpoint/2010/main" val="1655606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4837" y="1663908"/>
            <a:ext cx="8008452" cy="907842"/>
          </a:xfrm>
        </p:spPr>
        <p:txBody>
          <a:bodyPr anchor="t" anchorCtr="0">
            <a:noAutofit/>
          </a:bodyPr>
          <a:lstStyle/>
          <a:p>
            <a:r>
              <a:rPr lang="en-US" sz="2400" b="1" cap="all" dirty="0">
                <a:solidFill>
                  <a:srgbClr val="092C73"/>
                </a:solidFill>
              </a:rPr>
              <a:t>BONUS: Statistics</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29</a:t>
            </a:fld>
            <a:endParaRPr lang="en-US" sz="800" dirty="0">
              <a:solidFill>
                <a:srgbClr val="FFFFFF"/>
              </a:solidFill>
            </a:endParaRPr>
          </a:p>
        </p:txBody>
      </p:sp>
    </p:spTree>
    <p:extLst>
      <p:ext uri="{BB962C8B-B14F-4D97-AF65-F5344CB8AC3E}">
        <p14:creationId xmlns:p14="http://schemas.microsoft.com/office/powerpoint/2010/main" val="216275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190" y="437687"/>
            <a:ext cx="5029200" cy="457200"/>
          </a:xfrm>
        </p:spPr>
        <p:txBody>
          <a:bodyPr anchor="t" anchorCtr="0">
            <a:noAutofit/>
          </a:bodyPr>
          <a:lstStyle/>
          <a:p>
            <a:pPr algn="l"/>
            <a:r>
              <a:rPr lang="en-US" sz="2000" b="1" dirty="0">
                <a:solidFill>
                  <a:srgbClr val="FFFFFF"/>
                </a:solidFill>
              </a:rPr>
              <a:t>Mission Statement</a:t>
            </a:r>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a:t>
            </a:fld>
            <a:endParaRPr lang="en-US" sz="800" dirty="0">
              <a:solidFill>
                <a:srgbClr val="FFFFFF"/>
              </a:solidFill>
            </a:endParaRPr>
          </a:p>
        </p:txBody>
      </p:sp>
      <p:sp>
        <p:nvSpPr>
          <p:cNvPr id="5" name="Rectangle 5">
            <a:extLst>
              <a:ext uri="{FF2B5EF4-FFF2-40B4-BE49-F238E27FC236}">
                <a16:creationId xmlns:a16="http://schemas.microsoft.com/office/drawing/2014/main" id="{E644ABA1-9828-4117-81D1-546F4F6BCA32}"/>
              </a:ext>
            </a:extLst>
          </p:cNvPr>
          <p:cNvSpPr txBox="1">
            <a:spLocks noChangeArrowheads="1"/>
          </p:cNvSpPr>
          <p:nvPr/>
        </p:nvSpPr>
        <p:spPr bwMode="auto">
          <a:xfrm>
            <a:off x="929390" y="1066594"/>
            <a:ext cx="7772400" cy="3116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a:spcBef>
                <a:spcPct val="0"/>
              </a:spcBef>
              <a:spcAft>
                <a:spcPts val="600"/>
              </a:spcAft>
              <a:buFont typeface="Arial" pitchFamily="34" charset="0"/>
              <a:buNone/>
            </a:pPr>
            <a:r>
              <a:rPr lang="en-US" sz="1600" dirty="0">
                <a:solidFill>
                  <a:schemeClr val="bg1"/>
                </a:solidFill>
                <a:latin typeface="+mn-lt"/>
                <a:ea typeface="Calibri" panose="020F0502020204030204" pitchFamily="34" charset="0"/>
                <a:cs typeface="Arial" panose="020B0604020202020204" pitchFamily="34" charset="0"/>
              </a:rPr>
              <a:t>The Citizen Complaint Authority’s (CCA) mission is to investigate serious interventions by police officers, including, but not limited to discharging of firearms, deaths in custody, and major uses of force, and to review and resolve all citizen complaints in a fair and efficient manner.  </a:t>
            </a:r>
          </a:p>
          <a:p>
            <a:pPr defTabSz="914400">
              <a:spcBef>
                <a:spcPct val="0"/>
              </a:spcBef>
              <a:spcAft>
                <a:spcPts val="600"/>
              </a:spcAft>
              <a:buFont typeface="Arial" pitchFamily="34" charset="0"/>
              <a:buNone/>
            </a:pPr>
            <a:endParaRPr lang="en-US" sz="1600" dirty="0">
              <a:solidFill>
                <a:schemeClr val="bg1"/>
              </a:solidFill>
              <a:latin typeface="+mn-lt"/>
              <a:ea typeface="Calibri" panose="020F0502020204030204" pitchFamily="34" charset="0"/>
              <a:cs typeface="Arial" panose="020B0604020202020204" pitchFamily="34" charset="0"/>
            </a:endParaRPr>
          </a:p>
          <a:p>
            <a:pPr defTabSz="914400">
              <a:spcBef>
                <a:spcPct val="0"/>
              </a:spcBef>
              <a:spcAft>
                <a:spcPts val="600"/>
              </a:spcAft>
              <a:buFont typeface="Arial" pitchFamily="34" charset="0"/>
              <a:buNone/>
            </a:pPr>
            <a:r>
              <a:rPr lang="en-US" sz="1600" dirty="0">
                <a:solidFill>
                  <a:schemeClr val="bg1"/>
                </a:solidFill>
                <a:latin typeface="+mn-lt"/>
                <a:ea typeface="Calibri" panose="020F0502020204030204" pitchFamily="34" charset="0"/>
                <a:cs typeface="Arial" panose="020B0604020202020204" pitchFamily="34" charset="0"/>
              </a:rPr>
              <a:t>At a minimum, CCA has jurisdiction over complaints alleging excessive use of force; improper pointing of firearms; improper stops; improper entries, searches and seizures; and discrimination, including racial profiling.</a:t>
            </a:r>
            <a:endParaRPr lang="en-US" altLang="en-US" sz="2000" dirty="0">
              <a:solidFill>
                <a:prstClr val="black"/>
              </a:solidFill>
              <a:cs typeface="Arial" pitchFamily="34" charset="0"/>
            </a:endParaRPr>
          </a:p>
        </p:txBody>
      </p:sp>
      <p:cxnSp>
        <p:nvCxnSpPr>
          <p:cNvPr id="6" name="Straight Connector 5">
            <a:extLst>
              <a:ext uri="{FF2B5EF4-FFF2-40B4-BE49-F238E27FC236}">
                <a16:creationId xmlns:a16="http://schemas.microsoft.com/office/drawing/2014/main" id="{7CFF25BC-10E8-4FEF-A2B2-40093D2DE9F9}"/>
              </a:ext>
            </a:extLst>
          </p:cNvPr>
          <p:cNvCxnSpPr/>
          <p:nvPr/>
        </p:nvCxnSpPr>
        <p:spPr>
          <a:xfrm>
            <a:off x="565218" y="909199"/>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357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30</a:t>
            </a:fld>
            <a:endParaRPr lang="en-US" sz="800" dirty="0">
              <a:solidFill>
                <a:srgbClr val="FFFFFF"/>
              </a:solidFill>
            </a:endParaRPr>
          </a:p>
        </p:txBody>
      </p:sp>
      <p:sp>
        <p:nvSpPr>
          <p:cNvPr id="3" name="Title 1">
            <a:extLst>
              <a:ext uri="{FF2B5EF4-FFF2-40B4-BE49-F238E27FC236}">
                <a16:creationId xmlns:a16="http://schemas.microsoft.com/office/drawing/2014/main" id="{DAD6220E-85B0-434A-A7CC-D50F1028CAAF}"/>
              </a:ext>
            </a:extLst>
          </p:cNvPr>
          <p:cNvSpPr txBox="1">
            <a:spLocks/>
          </p:cNvSpPr>
          <p:nvPr/>
        </p:nvSpPr>
        <p:spPr>
          <a:xfrm>
            <a:off x="457200" y="426207"/>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Assigned Citizen Complaints</a:t>
            </a:r>
          </a:p>
        </p:txBody>
      </p:sp>
      <p:graphicFrame>
        <p:nvGraphicFramePr>
          <p:cNvPr id="4" name="Content Placeholder 3">
            <a:extLst>
              <a:ext uri="{FF2B5EF4-FFF2-40B4-BE49-F238E27FC236}">
                <a16:creationId xmlns:a16="http://schemas.microsoft.com/office/drawing/2014/main" id="{B91D8C2C-4D63-4E8D-9EDA-92EB06806E3F}"/>
              </a:ext>
            </a:extLst>
          </p:cNvPr>
          <p:cNvGraphicFramePr>
            <a:graphicFrameLocks noGrp="1"/>
          </p:cNvGraphicFramePr>
          <p:nvPr>
            <p:ph idx="1"/>
            <p:extLst>
              <p:ext uri="{D42A27DB-BD31-4B8C-83A1-F6EECF244321}">
                <p14:modId xmlns:p14="http://schemas.microsoft.com/office/powerpoint/2010/main" val="1223953525"/>
              </p:ext>
            </p:extLst>
          </p:nvPr>
        </p:nvGraphicFramePr>
        <p:xfrm>
          <a:off x="901700" y="1145612"/>
          <a:ext cx="6858000" cy="2682214"/>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gridCol w="457200">
                  <a:extLst>
                    <a:ext uri="{9D8B030D-6E8A-4147-A177-3AD203B41FA5}">
                      <a16:colId xmlns:a16="http://schemas.microsoft.com/office/drawing/2014/main" val="1401602615"/>
                    </a:ext>
                  </a:extLst>
                </a:gridCol>
                <a:gridCol w="3200400">
                  <a:extLst>
                    <a:ext uri="{9D8B030D-6E8A-4147-A177-3AD203B41FA5}">
                      <a16:colId xmlns:a16="http://schemas.microsoft.com/office/drawing/2014/main" val="20001"/>
                    </a:ext>
                  </a:extLst>
                </a:gridCol>
              </a:tblGrid>
              <a:tr h="0">
                <a:tc>
                  <a:txBody>
                    <a:bodyPr/>
                    <a:lstStyle/>
                    <a:p>
                      <a:pPr algn="ctr"/>
                      <a:r>
                        <a:rPr lang="en-US" sz="1600" dirty="0">
                          <a:ln>
                            <a:noFill/>
                          </a:ln>
                        </a:rPr>
                        <a:t>CCA </a:t>
                      </a:r>
                      <a:r>
                        <a:rPr lang="en-US" sz="1600" baseline="0" dirty="0">
                          <a:ln>
                            <a:noFill/>
                          </a:ln>
                        </a:rPr>
                        <a:t>Case Totals</a:t>
                      </a:r>
                      <a:endParaRPr lang="en-US" sz="1600" dirty="0">
                        <a:ln>
                          <a:noFill/>
                        </a:ln>
                      </a:endParaRPr>
                    </a:p>
                  </a:txBody>
                  <a:tcPr marT="45707" marB="4570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endParaRPr lang="en-US" sz="2000" dirty="0"/>
                    </a:p>
                  </a:txBody>
                  <a:tcPr marT="45707" marB="45707">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a:ln>
                            <a:noFill/>
                          </a:ln>
                        </a:rPr>
                        <a:t>IIS/CCRP Case</a:t>
                      </a:r>
                      <a:r>
                        <a:rPr lang="en-US" sz="1600" baseline="0" dirty="0">
                          <a:ln>
                            <a:noFill/>
                          </a:ln>
                        </a:rPr>
                        <a:t> Totals</a:t>
                      </a:r>
                      <a:endParaRPr lang="en-US" sz="1600" dirty="0">
                        <a:ln>
                          <a:noFill/>
                        </a:ln>
                      </a:endParaRPr>
                    </a:p>
                  </a:txBody>
                  <a:tcPr marT="45707" marB="4570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457200">
                <a:tc>
                  <a:txBody>
                    <a:bodyPr/>
                    <a:lstStyle/>
                    <a:p>
                      <a:pPr marL="463550" indent="-231775" algn="l"/>
                      <a:r>
                        <a:rPr lang="en-US" sz="1600" dirty="0">
                          <a:ln>
                            <a:noFill/>
                          </a:ln>
                        </a:rPr>
                        <a:t>    2020</a:t>
                      </a:r>
                      <a:r>
                        <a:rPr lang="en-US" sz="1600" baseline="0" dirty="0">
                          <a:ln>
                            <a:noFill/>
                          </a:ln>
                        </a:rPr>
                        <a:t>                     </a:t>
                      </a:r>
                      <a:r>
                        <a:rPr lang="en-US" sz="1600" dirty="0">
                          <a:ln>
                            <a:noFill/>
                          </a:ln>
                        </a:rPr>
                        <a:t>75</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463550" indent="-231775"/>
                      <a:endParaRPr lang="en-US" sz="2000" dirty="0"/>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indent="341313"/>
                      <a:r>
                        <a:rPr lang="en-US" sz="1600" dirty="0">
                          <a:ln>
                            <a:noFill/>
                          </a:ln>
                        </a:rPr>
                        <a:t>  2020                        174</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noFill/>
                  </a:tcPr>
                </a:tc>
                <a:extLst>
                  <a:ext uri="{0D108BD9-81ED-4DB2-BD59-A6C34878D82A}">
                    <a16:rowId xmlns:a16="http://schemas.microsoft.com/office/drawing/2014/main" val="2009938055"/>
                  </a:ext>
                </a:extLst>
              </a:tr>
              <a:tr h="457200">
                <a:tc>
                  <a:txBody>
                    <a:bodyPr/>
                    <a:lstStyle/>
                    <a:p>
                      <a:pPr marL="463550" indent="-231775" algn="l"/>
                      <a:r>
                        <a:rPr lang="en-US" sz="1600" dirty="0">
                          <a:ln>
                            <a:noFill/>
                          </a:ln>
                        </a:rPr>
                        <a:t>    2019</a:t>
                      </a:r>
                      <a:r>
                        <a:rPr lang="en-US" sz="1600" baseline="0" dirty="0">
                          <a:ln>
                            <a:noFill/>
                          </a:ln>
                        </a:rPr>
                        <a:t>                     </a:t>
                      </a:r>
                      <a:r>
                        <a:rPr lang="en-US" sz="1600" dirty="0">
                          <a:ln>
                            <a:noFill/>
                          </a:ln>
                        </a:rPr>
                        <a:t>84</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463550" indent="-231775"/>
                      <a:endParaRPr lang="en-US" sz="2000" dirty="0"/>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indent="341313"/>
                      <a:r>
                        <a:rPr lang="en-US" sz="1600" dirty="0">
                          <a:ln>
                            <a:noFill/>
                          </a:ln>
                        </a:rPr>
                        <a:t>  2019                        200 </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1"/>
                  </a:ext>
                </a:extLst>
              </a:tr>
              <a:tr h="457200">
                <a:tc>
                  <a:txBody>
                    <a:bodyPr/>
                    <a:lstStyle/>
                    <a:p>
                      <a:pPr marL="463550" indent="-231775"/>
                      <a:r>
                        <a:rPr lang="en-US" sz="1600" dirty="0">
                          <a:ln>
                            <a:noFill/>
                          </a:ln>
                        </a:rPr>
                        <a:t>    2018</a:t>
                      </a:r>
                      <a:r>
                        <a:rPr lang="en-US" sz="1600" baseline="0" dirty="0">
                          <a:ln>
                            <a:noFill/>
                          </a:ln>
                        </a:rPr>
                        <a:t> </a:t>
                      </a:r>
                      <a:r>
                        <a:rPr lang="en-US" sz="1600" dirty="0">
                          <a:ln>
                            <a:noFill/>
                          </a:ln>
                        </a:rPr>
                        <a:t>                    77                     </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287338" indent="176213"/>
                      <a:endParaRPr lang="en-US" sz="2000" dirty="0"/>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indent="341313"/>
                      <a:r>
                        <a:rPr lang="en-US" sz="1600" dirty="0">
                          <a:ln>
                            <a:noFill/>
                          </a:ln>
                        </a:rPr>
                        <a:t>  2018                        164                  </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2"/>
                  </a:ext>
                </a:extLst>
              </a:tr>
              <a:tr h="457200">
                <a:tc>
                  <a:txBody>
                    <a:bodyPr/>
                    <a:lstStyle/>
                    <a:p>
                      <a:pPr marL="463550" indent="-231775"/>
                      <a:r>
                        <a:rPr lang="en-US" sz="1600" dirty="0">
                          <a:ln>
                            <a:noFill/>
                          </a:ln>
                        </a:rPr>
                        <a:t>    2017</a:t>
                      </a:r>
                      <a:r>
                        <a:rPr lang="en-US" sz="1600" baseline="0" dirty="0">
                          <a:ln>
                            <a:noFill/>
                          </a:ln>
                        </a:rPr>
                        <a:t> </a:t>
                      </a:r>
                      <a:r>
                        <a:rPr lang="en-US" sz="1600" dirty="0">
                          <a:ln>
                            <a:noFill/>
                          </a:ln>
                        </a:rPr>
                        <a:t>                    65                     </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463550" indent="0"/>
                      <a:endParaRPr lang="en-US" sz="2000" dirty="0"/>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0" indent="341313"/>
                      <a:r>
                        <a:rPr lang="en-US" sz="1600" dirty="0">
                          <a:ln>
                            <a:noFill/>
                          </a:ln>
                        </a:rPr>
                        <a:t>  2017                        177                  </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457200">
                <a:tc>
                  <a:txBody>
                    <a:bodyPr/>
                    <a:lstStyle/>
                    <a:p>
                      <a:pPr marL="287338" indent="176213"/>
                      <a:r>
                        <a:rPr lang="en-US" sz="1600" dirty="0">
                          <a:ln>
                            <a:noFill/>
                          </a:ln>
                        </a:rPr>
                        <a:t>2016                     85</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463550" indent="0"/>
                      <a:endParaRPr lang="en-US" sz="2000" dirty="0"/>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a:txBody>
                    <a:bodyPr/>
                    <a:lstStyle/>
                    <a:p>
                      <a:pPr marL="341313" indent="0"/>
                      <a:r>
                        <a:rPr lang="en-US" sz="1600" dirty="0">
                          <a:ln>
                            <a:noFill/>
                          </a:ln>
                        </a:rPr>
                        <a:t>  2016                        168</a:t>
                      </a:r>
                    </a:p>
                  </a:txBody>
                  <a:tcPr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5" name="Group 4">
            <a:extLst>
              <a:ext uri="{FF2B5EF4-FFF2-40B4-BE49-F238E27FC236}">
                <a16:creationId xmlns:a16="http://schemas.microsoft.com/office/drawing/2014/main" id="{090A5254-AA97-4D0C-BA76-80832C319480}"/>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157AD4CA-3B2E-48D4-80F9-8AED8ABA2F2D}"/>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4DA13A62-564A-4E44-B3D5-7417BD54CB2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F582371C-3F65-4051-B5FF-AFD76C955213}"/>
              </a:ext>
            </a:extLst>
          </p:cNvPr>
          <p:cNvCxnSpPr>
            <a:cxnSpLocks/>
          </p:cNvCxnSpPr>
          <p:nvPr/>
        </p:nvCxnSpPr>
        <p:spPr>
          <a:xfrm rot="5400000">
            <a:off x="12446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143302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31</a:t>
            </a:fld>
            <a:endParaRPr lang="en-US" sz="800" dirty="0">
              <a:solidFill>
                <a:srgbClr val="FFFFFF"/>
              </a:solidFill>
            </a:endParaRPr>
          </a:p>
        </p:txBody>
      </p:sp>
      <p:sp>
        <p:nvSpPr>
          <p:cNvPr id="3" name="Title 1">
            <a:extLst>
              <a:ext uri="{FF2B5EF4-FFF2-40B4-BE49-F238E27FC236}">
                <a16:creationId xmlns:a16="http://schemas.microsoft.com/office/drawing/2014/main" id="{F4B1188E-6CFC-4FCF-B3AB-6D7C0DA88351}"/>
              </a:ext>
            </a:extLst>
          </p:cNvPr>
          <p:cNvSpPr txBox="1">
            <a:spLocks/>
          </p:cNvSpPr>
          <p:nvPr/>
        </p:nvSpPr>
        <p:spPr>
          <a:xfrm>
            <a:off x="457200" y="426207"/>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Five-Year Complaint Trend</a:t>
            </a:r>
          </a:p>
        </p:txBody>
      </p:sp>
      <p:graphicFrame>
        <p:nvGraphicFramePr>
          <p:cNvPr id="4" name="Chart 3">
            <a:extLst>
              <a:ext uri="{FF2B5EF4-FFF2-40B4-BE49-F238E27FC236}">
                <a16:creationId xmlns:a16="http://schemas.microsoft.com/office/drawing/2014/main" id="{9818FF85-00FB-4CD4-84B9-F501AB6A20B1}"/>
              </a:ext>
            </a:extLst>
          </p:cNvPr>
          <p:cNvGraphicFramePr>
            <a:graphicFrameLocks/>
          </p:cNvGraphicFramePr>
          <p:nvPr>
            <p:extLst>
              <p:ext uri="{D42A27DB-BD31-4B8C-83A1-F6EECF244321}">
                <p14:modId xmlns:p14="http://schemas.microsoft.com/office/powerpoint/2010/main" val="107339779"/>
              </p:ext>
            </p:extLst>
          </p:nvPr>
        </p:nvGraphicFramePr>
        <p:xfrm>
          <a:off x="911021" y="1121918"/>
          <a:ext cx="7772400" cy="3200400"/>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B867EAE4-0AD6-45AB-8BA9-B9616BEEF1BE}"/>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C1AD951E-63EE-4FF7-A40D-41A7F1BDD97D}"/>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EDEABCC7-8306-493C-A528-5F1F21F736C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a:extLst>
              <a:ext uri="{FF2B5EF4-FFF2-40B4-BE49-F238E27FC236}">
                <a16:creationId xmlns:a16="http://schemas.microsoft.com/office/drawing/2014/main" id="{68DAE6BF-A1D7-4020-A9C0-C3D61A1F5EE3}"/>
              </a:ext>
            </a:extLst>
          </p:cNvPr>
          <p:cNvCxnSpPr>
            <a:cxnSpLocks/>
          </p:cNvCxnSpPr>
          <p:nvPr/>
        </p:nvCxnSpPr>
        <p:spPr>
          <a:xfrm rot="5400000">
            <a:off x="1253921" y="216461"/>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09358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32</a:t>
            </a:fld>
            <a:endParaRPr lang="en-US" sz="800" dirty="0">
              <a:solidFill>
                <a:srgbClr val="FFFFFF"/>
              </a:solidFill>
            </a:endParaRPr>
          </a:p>
        </p:txBody>
      </p:sp>
      <p:sp>
        <p:nvSpPr>
          <p:cNvPr id="3" name="Title 1">
            <a:extLst>
              <a:ext uri="{FF2B5EF4-FFF2-40B4-BE49-F238E27FC236}">
                <a16:creationId xmlns:a16="http://schemas.microsoft.com/office/drawing/2014/main" id="{8BD48D8C-509F-4239-8D19-3F2DA79F87FB}"/>
              </a:ext>
            </a:extLst>
          </p:cNvPr>
          <p:cNvSpPr txBox="1">
            <a:spLocks/>
          </p:cNvSpPr>
          <p:nvPr/>
        </p:nvSpPr>
        <p:spPr>
          <a:xfrm>
            <a:off x="469900" y="438346"/>
            <a:ext cx="5029200" cy="457200"/>
          </a:xfrm>
          <a:prstGeom prst="rect">
            <a:avLst/>
          </a:prstGeom>
        </p:spPr>
        <p:txBody>
          <a:bodyPr vert="horz" lIns="91440" tIns="45720" rIns="91440" bIns="45720" rtlCol="0" anchor="ctr"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spcAft>
                <a:spcPts val="600"/>
              </a:spcAft>
            </a:pPr>
            <a:r>
              <a:rPr lang="en-US" sz="2000" b="1" kern="1200" dirty="0">
                <a:solidFill>
                  <a:srgbClr val="002060"/>
                </a:solidFill>
                <a:latin typeface="+mj-lt"/>
                <a:ea typeface="+mj-ea"/>
                <a:cs typeface="+mj-cs"/>
              </a:rPr>
              <a:t>Five-Year Allegations</a:t>
            </a:r>
            <a:endParaRPr lang="en-US" sz="2400" b="1" kern="1200" dirty="0">
              <a:solidFill>
                <a:srgbClr val="002060"/>
              </a:solidFill>
              <a:latin typeface="+mj-lt"/>
              <a:ea typeface="+mj-ea"/>
              <a:cs typeface="+mj-cs"/>
            </a:endParaRPr>
          </a:p>
        </p:txBody>
      </p:sp>
      <p:graphicFrame>
        <p:nvGraphicFramePr>
          <p:cNvPr id="4" name="Table 3">
            <a:extLst>
              <a:ext uri="{FF2B5EF4-FFF2-40B4-BE49-F238E27FC236}">
                <a16:creationId xmlns:a16="http://schemas.microsoft.com/office/drawing/2014/main" id="{AAD37F21-F640-45AD-B15F-D419B0A3A8C7}"/>
              </a:ext>
            </a:extLst>
          </p:cNvPr>
          <p:cNvGraphicFramePr>
            <a:graphicFrameLocks noGrp="1"/>
          </p:cNvGraphicFramePr>
          <p:nvPr/>
        </p:nvGraphicFramePr>
        <p:xfrm>
          <a:off x="3564838" y="482601"/>
          <a:ext cx="4960644" cy="4139826"/>
        </p:xfrm>
        <a:graphic>
          <a:graphicData uri="http://schemas.openxmlformats.org/drawingml/2006/table">
            <a:tbl>
              <a:tblPr>
                <a:tableStyleId>{5C22544A-7EE6-4342-B048-85BDC9FD1C3A}</a:tableStyleId>
              </a:tblPr>
              <a:tblGrid>
                <a:gridCol w="2030419">
                  <a:extLst>
                    <a:ext uri="{9D8B030D-6E8A-4147-A177-3AD203B41FA5}">
                      <a16:colId xmlns:a16="http://schemas.microsoft.com/office/drawing/2014/main" val="2405490483"/>
                    </a:ext>
                  </a:extLst>
                </a:gridCol>
                <a:gridCol w="586045">
                  <a:extLst>
                    <a:ext uri="{9D8B030D-6E8A-4147-A177-3AD203B41FA5}">
                      <a16:colId xmlns:a16="http://schemas.microsoft.com/office/drawing/2014/main" val="2127948444"/>
                    </a:ext>
                  </a:extLst>
                </a:gridCol>
                <a:gridCol w="586045">
                  <a:extLst>
                    <a:ext uri="{9D8B030D-6E8A-4147-A177-3AD203B41FA5}">
                      <a16:colId xmlns:a16="http://schemas.microsoft.com/office/drawing/2014/main" val="3426439232"/>
                    </a:ext>
                  </a:extLst>
                </a:gridCol>
                <a:gridCol w="586045">
                  <a:extLst>
                    <a:ext uri="{9D8B030D-6E8A-4147-A177-3AD203B41FA5}">
                      <a16:colId xmlns:a16="http://schemas.microsoft.com/office/drawing/2014/main" val="916902939"/>
                    </a:ext>
                  </a:extLst>
                </a:gridCol>
                <a:gridCol w="586045">
                  <a:extLst>
                    <a:ext uri="{9D8B030D-6E8A-4147-A177-3AD203B41FA5}">
                      <a16:colId xmlns:a16="http://schemas.microsoft.com/office/drawing/2014/main" val="1248637065"/>
                    </a:ext>
                  </a:extLst>
                </a:gridCol>
                <a:gridCol w="586045">
                  <a:extLst>
                    <a:ext uri="{9D8B030D-6E8A-4147-A177-3AD203B41FA5}">
                      <a16:colId xmlns:a16="http://schemas.microsoft.com/office/drawing/2014/main" val="420148866"/>
                    </a:ext>
                  </a:extLst>
                </a:gridCol>
              </a:tblGrid>
              <a:tr h="198967">
                <a:tc>
                  <a:txBody>
                    <a:bodyPr/>
                    <a:lstStyle/>
                    <a:p>
                      <a:pPr algn="l" fontAlgn="ctr"/>
                      <a:r>
                        <a:rPr lang="en-US" sz="1000" b="1" u="none" strike="noStrike" dirty="0">
                          <a:solidFill>
                            <a:schemeClr val="bg1"/>
                          </a:solidFill>
                          <a:effectLst/>
                        </a:rPr>
                        <a:t>Allegations</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2016</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2017</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2018</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2019</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2020</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extLst>
                  <a:ext uri="{0D108BD9-81ED-4DB2-BD59-A6C34878D82A}">
                    <a16:rowId xmlns:a16="http://schemas.microsoft.com/office/drawing/2014/main" val="2955402409"/>
                  </a:ext>
                </a:extLst>
              </a:tr>
              <a:tr h="198967">
                <a:tc>
                  <a:txBody>
                    <a:bodyPr/>
                    <a:lstStyle/>
                    <a:p>
                      <a:pPr algn="l" fontAlgn="ctr"/>
                      <a:r>
                        <a:rPr lang="en-US" sz="1000" u="none" strike="noStrike" dirty="0">
                          <a:effectLst/>
                        </a:rPr>
                        <a:t>Criminal</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4134364716"/>
                  </a:ext>
                </a:extLst>
              </a:tr>
              <a:tr h="198967">
                <a:tc>
                  <a:txBody>
                    <a:bodyPr/>
                    <a:lstStyle/>
                    <a:p>
                      <a:pPr algn="l" fontAlgn="ctr"/>
                      <a:r>
                        <a:rPr lang="en-US" sz="1000" u="none" strike="noStrike" dirty="0">
                          <a:effectLst/>
                        </a:rPr>
                        <a:t>Death (TASER) </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62289866"/>
                  </a:ext>
                </a:extLst>
              </a:tr>
              <a:tr h="198967">
                <a:tc>
                  <a:txBody>
                    <a:bodyPr/>
                    <a:lstStyle/>
                    <a:p>
                      <a:pPr algn="l" fontAlgn="ctr"/>
                      <a:r>
                        <a:rPr lang="en-US" sz="1000" u="none" strike="noStrike" dirty="0">
                          <a:effectLst/>
                        </a:rPr>
                        <a:t>Death in Custody</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4048103406"/>
                  </a:ext>
                </a:extLst>
              </a:tr>
              <a:tr h="198967">
                <a:tc>
                  <a:txBody>
                    <a:bodyPr/>
                    <a:lstStyle/>
                    <a:p>
                      <a:pPr algn="l" fontAlgn="ctr"/>
                      <a:r>
                        <a:rPr lang="en-US" sz="1000" u="none" strike="noStrike" dirty="0">
                          <a:effectLst/>
                        </a:rPr>
                        <a:t>Detention</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7</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4101911693"/>
                  </a:ext>
                </a:extLst>
              </a:tr>
              <a:tr h="198967">
                <a:tc>
                  <a:txBody>
                    <a:bodyPr/>
                    <a:lstStyle/>
                    <a:p>
                      <a:pPr algn="l" fontAlgn="ctr"/>
                      <a:r>
                        <a:rPr lang="en-US" sz="1000" u="none" strike="noStrike" dirty="0">
                          <a:effectLst/>
                        </a:rPr>
                        <a:t>Discharge of Firearm</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12</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1073800259"/>
                  </a:ext>
                </a:extLst>
              </a:tr>
              <a:tr h="198967">
                <a:tc>
                  <a:txBody>
                    <a:bodyPr/>
                    <a:lstStyle/>
                    <a:p>
                      <a:pPr algn="l" fontAlgn="ctr"/>
                      <a:r>
                        <a:rPr lang="en-US" sz="1000" u="none" strike="noStrike" dirty="0">
                          <a:effectLst/>
                        </a:rPr>
                        <a:t>Discourtesy</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FFC000">
                        <a:alpha val="50000"/>
                      </a:srgbClr>
                    </a:solidFill>
                  </a:tcPr>
                </a:tc>
                <a:tc>
                  <a:txBody>
                    <a:bodyPr/>
                    <a:lstStyle/>
                    <a:p>
                      <a:pPr algn="r" fontAlgn="ctr"/>
                      <a:r>
                        <a:rPr lang="en-US" sz="1000" u="none" strike="noStrike" dirty="0">
                          <a:effectLst/>
                        </a:rPr>
                        <a:t>33</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FFC000">
                        <a:alpha val="50000"/>
                      </a:srgbClr>
                    </a:solidFill>
                  </a:tcPr>
                </a:tc>
                <a:tc>
                  <a:txBody>
                    <a:bodyPr/>
                    <a:lstStyle/>
                    <a:p>
                      <a:pPr algn="r" fontAlgn="ctr"/>
                      <a:r>
                        <a:rPr lang="en-US" sz="1000" u="none" strike="noStrike" dirty="0">
                          <a:effectLst/>
                        </a:rPr>
                        <a:t>18</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FFC000">
                        <a:alpha val="50000"/>
                      </a:srgbClr>
                    </a:solidFill>
                  </a:tcPr>
                </a:tc>
                <a:tc>
                  <a:txBody>
                    <a:bodyPr/>
                    <a:lstStyle/>
                    <a:p>
                      <a:pPr algn="r" fontAlgn="ctr"/>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FFC000">
                        <a:alpha val="50000"/>
                      </a:srgbClr>
                    </a:solidFill>
                  </a:tcPr>
                </a:tc>
                <a:tc>
                  <a:txBody>
                    <a:bodyPr/>
                    <a:lstStyle/>
                    <a:p>
                      <a:pPr algn="r" fontAlgn="ctr"/>
                      <a:r>
                        <a:rPr lang="en-US" sz="1000" u="none" strike="noStrike" dirty="0">
                          <a:effectLst/>
                        </a:rPr>
                        <a:t>39</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FFC000">
                        <a:alpha val="50000"/>
                      </a:srgbClr>
                    </a:solidFill>
                  </a:tcPr>
                </a:tc>
                <a:tc>
                  <a:txBody>
                    <a:bodyPr/>
                    <a:lstStyle/>
                    <a:p>
                      <a:pPr algn="r" fontAlgn="ctr"/>
                      <a:r>
                        <a:rPr lang="en-US" sz="1000" u="none" strike="noStrike" dirty="0">
                          <a:effectLst/>
                        </a:rPr>
                        <a:t>35</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FFC000">
                        <a:alpha val="50000"/>
                      </a:srgbClr>
                    </a:solidFill>
                  </a:tcPr>
                </a:tc>
                <a:extLst>
                  <a:ext uri="{0D108BD9-81ED-4DB2-BD59-A6C34878D82A}">
                    <a16:rowId xmlns:a16="http://schemas.microsoft.com/office/drawing/2014/main" val="142674374"/>
                  </a:ext>
                </a:extLst>
              </a:tr>
              <a:tr h="198967">
                <a:tc>
                  <a:txBody>
                    <a:bodyPr/>
                    <a:lstStyle/>
                    <a:p>
                      <a:pPr algn="l" fontAlgn="ctr"/>
                      <a:r>
                        <a:rPr lang="en-US" sz="1000" u="none" strike="noStrike">
                          <a:effectLst/>
                        </a:rPr>
                        <a:t>Discrimination</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16</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15</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26</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3144539902"/>
                  </a:ext>
                </a:extLst>
              </a:tr>
              <a:tr h="198967">
                <a:tc>
                  <a:txBody>
                    <a:bodyPr/>
                    <a:lstStyle/>
                    <a:p>
                      <a:pPr algn="l" fontAlgn="ctr"/>
                      <a:r>
                        <a:rPr lang="en-US" sz="1000" u="none" strike="noStrike" dirty="0">
                          <a:effectLst/>
                        </a:rPr>
                        <a:t>Frisk</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988239043"/>
                  </a:ext>
                </a:extLst>
              </a:tr>
              <a:tr h="198967">
                <a:tc>
                  <a:txBody>
                    <a:bodyPr/>
                    <a:lstStyle/>
                    <a:p>
                      <a:pPr algn="l" fontAlgn="ctr"/>
                      <a:r>
                        <a:rPr lang="en-US" sz="1000" u="none" strike="noStrike">
                          <a:effectLst/>
                        </a:rPr>
                        <a:t>Harassment</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7</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1180981225"/>
                  </a:ext>
                </a:extLst>
              </a:tr>
              <a:tr h="198967">
                <a:tc>
                  <a:txBody>
                    <a:bodyPr/>
                    <a:lstStyle/>
                    <a:p>
                      <a:pPr algn="l" fontAlgn="ctr"/>
                      <a:r>
                        <a:rPr lang="en-US" sz="1000" u="none" strike="noStrike">
                          <a:effectLst/>
                        </a:rPr>
                        <a:t>Lack of Service</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10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13</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16</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1591272686"/>
                  </a:ext>
                </a:extLst>
              </a:tr>
              <a:tr h="198967">
                <a:tc>
                  <a:txBody>
                    <a:bodyPr/>
                    <a:lstStyle/>
                    <a:p>
                      <a:pPr algn="l" fontAlgn="ctr"/>
                      <a:r>
                        <a:rPr lang="en-US" sz="1000" u="none" strike="noStrike">
                          <a:effectLst/>
                        </a:rPr>
                        <a:t>Law Violation</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3541920460"/>
                  </a:ext>
                </a:extLst>
              </a:tr>
              <a:tr h="198967">
                <a:tc>
                  <a:txBody>
                    <a:bodyPr/>
                    <a:lstStyle/>
                    <a:p>
                      <a:pPr algn="l" fontAlgn="ctr"/>
                      <a:r>
                        <a:rPr lang="en-US" sz="1000" u="none" strike="noStrike">
                          <a:effectLst/>
                        </a:rPr>
                        <a:t>Pointing of a Firearm</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12</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9</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1114209962"/>
                  </a:ext>
                </a:extLst>
              </a:tr>
              <a:tr h="198967">
                <a:tc>
                  <a:txBody>
                    <a:bodyPr/>
                    <a:lstStyle/>
                    <a:p>
                      <a:pPr algn="l" fontAlgn="ctr"/>
                      <a:r>
                        <a:rPr lang="en-US" sz="1000" u="none" strike="noStrike">
                          <a:effectLst/>
                        </a:rPr>
                        <a:t>Procedure</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27</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15</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6</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28</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19</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3904658328"/>
                  </a:ext>
                </a:extLst>
              </a:tr>
              <a:tr h="198967">
                <a:tc>
                  <a:txBody>
                    <a:bodyPr/>
                    <a:lstStyle/>
                    <a:p>
                      <a:pPr algn="l" fontAlgn="ctr"/>
                      <a:r>
                        <a:rPr lang="en-US" sz="1000" u="none" strike="noStrike">
                          <a:effectLst/>
                        </a:rPr>
                        <a:t>Racial Profiling</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6</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2506923050"/>
                  </a:ext>
                </a:extLst>
              </a:tr>
              <a:tr h="88894">
                <a:tc>
                  <a:txBody>
                    <a:bodyPr/>
                    <a:lstStyle/>
                    <a:p>
                      <a:pPr algn="l" fontAlgn="ctr"/>
                      <a:r>
                        <a:rPr lang="en-US" sz="1000" u="none" strike="noStrike" dirty="0">
                          <a:effectLst/>
                        </a:rPr>
                        <a:t>Search/Seizure/Entry</a:t>
                      </a:r>
                      <a:endParaRPr lang="en-US" sz="1000" b="0" i="0" u="none" strike="noStrike" dirty="0">
                        <a:solidFill>
                          <a:srgbClr val="000000"/>
                        </a:solidFill>
                        <a:effectLst/>
                        <a:latin typeface="Calibri" panose="020F0502020204030204" pitchFamily="34" charset="0"/>
                      </a:endParaRPr>
                    </a:p>
                  </a:txBody>
                  <a:tcPr marL="8086" marR="8086" marT="8086" marB="0" anchor="ctr">
                    <a:solidFill>
                      <a:schemeClr val="tx2">
                        <a:alpha val="50000"/>
                      </a:schemeClr>
                    </a:solidFill>
                  </a:tcPr>
                </a:tc>
                <a:tc>
                  <a:txBody>
                    <a:bodyPr/>
                    <a:lstStyle/>
                    <a:p>
                      <a:pPr algn="r" fontAlgn="ctr"/>
                      <a:r>
                        <a:rPr lang="en-US" sz="1000" u="none" strike="noStrike" dirty="0">
                          <a:effectLst/>
                        </a:rPr>
                        <a:t>86</a:t>
                      </a:r>
                      <a:endParaRPr lang="en-US" sz="1000" b="0" i="0" u="none" strike="noStrike" dirty="0">
                        <a:solidFill>
                          <a:srgbClr val="000000"/>
                        </a:solidFill>
                        <a:effectLst/>
                        <a:latin typeface="Calibri" panose="020F0502020204030204" pitchFamily="34" charset="0"/>
                      </a:endParaRPr>
                    </a:p>
                  </a:txBody>
                  <a:tcPr marL="8086" marR="8086" marT="8086" marB="0" anchor="ctr">
                    <a:solidFill>
                      <a:schemeClr val="tx2">
                        <a:alpha val="50000"/>
                      </a:schemeClr>
                    </a:solidFill>
                  </a:tcPr>
                </a:tc>
                <a:tc>
                  <a:txBody>
                    <a:bodyPr/>
                    <a:lstStyle/>
                    <a:p>
                      <a:pPr algn="r" fontAlgn="ctr"/>
                      <a:r>
                        <a:rPr lang="en-US" sz="1000" u="none" strike="noStrike" dirty="0">
                          <a:effectLst/>
                        </a:rPr>
                        <a:t>49</a:t>
                      </a:r>
                      <a:endParaRPr lang="en-US" sz="1000" b="0" i="0" u="none" strike="noStrike" dirty="0">
                        <a:solidFill>
                          <a:srgbClr val="000000"/>
                        </a:solidFill>
                        <a:effectLst/>
                        <a:latin typeface="Calibri" panose="020F0502020204030204" pitchFamily="34" charset="0"/>
                      </a:endParaRPr>
                    </a:p>
                  </a:txBody>
                  <a:tcPr marL="8086" marR="8086" marT="8086" marB="0" anchor="ctr">
                    <a:solidFill>
                      <a:schemeClr val="tx2">
                        <a:alpha val="50000"/>
                      </a:schemeClr>
                    </a:solidFill>
                  </a:tcPr>
                </a:tc>
                <a:tc>
                  <a:txBody>
                    <a:bodyPr/>
                    <a:lstStyle/>
                    <a:p>
                      <a:pPr algn="r" fontAlgn="ctr"/>
                      <a:r>
                        <a:rPr lang="en-US" sz="1000" u="none" strike="noStrike" dirty="0">
                          <a:effectLst/>
                        </a:rPr>
                        <a:t>45</a:t>
                      </a:r>
                      <a:endParaRPr lang="en-US" sz="1000" b="0" i="0" u="none" strike="noStrike" dirty="0">
                        <a:solidFill>
                          <a:srgbClr val="000000"/>
                        </a:solidFill>
                        <a:effectLst/>
                        <a:latin typeface="Calibri" panose="020F0502020204030204" pitchFamily="34" charset="0"/>
                      </a:endParaRPr>
                    </a:p>
                  </a:txBody>
                  <a:tcPr marL="8086" marR="8086" marT="8086" marB="0" anchor="ctr">
                    <a:solidFill>
                      <a:schemeClr val="tx2">
                        <a:alpha val="50000"/>
                      </a:schemeClr>
                    </a:solidFill>
                  </a:tcPr>
                </a:tc>
                <a:tc>
                  <a:txBody>
                    <a:bodyPr/>
                    <a:lstStyle/>
                    <a:p>
                      <a:pPr algn="r" fontAlgn="ctr"/>
                      <a:r>
                        <a:rPr lang="en-US" sz="1000" u="none" strike="noStrike" dirty="0">
                          <a:effectLst/>
                        </a:rPr>
                        <a:t>42</a:t>
                      </a:r>
                      <a:endParaRPr lang="en-US" sz="1000" b="0" i="0" u="none" strike="noStrike" dirty="0">
                        <a:solidFill>
                          <a:srgbClr val="000000"/>
                        </a:solidFill>
                        <a:effectLst/>
                        <a:latin typeface="Calibri" panose="020F0502020204030204" pitchFamily="34" charset="0"/>
                      </a:endParaRPr>
                    </a:p>
                  </a:txBody>
                  <a:tcPr marL="8086" marR="8086" marT="8086" marB="0" anchor="ctr">
                    <a:solidFill>
                      <a:schemeClr val="tx2">
                        <a:alpha val="50000"/>
                      </a:schemeClr>
                    </a:solidFill>
                  </a:tcPr>
                </a:tc>
                <a:tc>
                  <a:txBody>
                    <a:bodyPr/>
                    <a:lstStyle/>
                    <a:p>
                      <a:pPr algn="r" fontAlgn="ctr"/>
                      <a:r>
                        <a:rPr lang="en-US" sz="1000" u="none" strike="noStrike" dirty="0">
                          <a:effectLst/>
                        </a:rPr>
                        <a:t>79</a:t>
                      </a:r>
                      <a:endParaRPr lang="en-US" sz="1000" b="0" i="0" u="none" strike="noStrike" dirty="0">
                        <a:solidFill>
                          <a:srgbClr val="000000"/>
                        </a:solidFill>
                        <a:effectLst/>
                        <a:latin typeface="Calibri" panose="020F0502020204030204" pitchFamily="34" charset="0"/>
                      </a:endParaRPr>
                    </a:p>
                  </a:txBody>
                  <a:tcPr marL="8086" marR="8086" marT="8086" marB="0" anchor="ctr">
                    <a:solidFill>
                      <a:schemeClr val="tx2">
                        <a:alpha val="50000"/>
                      </a:schemeClr>
                    </a:solidFill>
                  </a:tcPr>
                </a:tc>
                <a:extLst>
                  <a:ext uri="{0D108BD9-81ED-4DB2-BD59-A6C34878D82A}">
                    <a16:rowId xmlns:a16="http://schemas.microsoft.com/office/drawing/2014/main" val="1599218635"/>
                  </a:ext>
                </a:extLst>
              </a:tr>
              <a:tr h="198967">
                <a:tc>
                  <a:txBody>
                    <a:bodyPr/>
                    <a:lstStyle/>
                    <a:p>
                      <a:pPr algn="l" fontAlgn="ctr"/>
                      <a:r>
                        <a:rPr lang="en-US" sz="1000" u="none" strike="noStrike" dirty="0">
                          <a:effectLst/>
                        </a:rPr>
                        <a:t>Sexual Misconduct</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2</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0</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2695488757"/>
                  </a:ext>
                </a:extLst>
              </a:tr>
              <a:tr h="198967">
                <a:tc>
                  <a:txBody>
                    <a:bodyPr/>
                    <a:lstStyle/>
                    <a:p>
                      <a:pPr algn="l" fontAlgn="ctr"/>
                      <a:r>
                        <a:rPr lang="en-US" sz="1000" u="none" strike="noStrike" dirty="0">
                          <a:effectLst/>
                        </a:rPr>
                        <a:t>Stop</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26</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44</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33</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2039530703"/>
                  </a:ext>
                </a:extLst>
              </a:tr>
              <a:tr h="198967">
                <a:tc>
                  <a:txBody>
                    <a:bodyPr/>
                    <a:lstStyle/>
                    <a:p>
                      <a:pPr algn="l" fontAlgn="ctr"/>
                      <a:r>
                        <a:rPr lang="en-US" sz="1000" u="none" strike="noStrike">
                          <a:effectLst/>
                        </a:rPr>
                        <a:t>Unethical Conduct/Misconduct</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0</a:t>
                      </a:r>
                      <a:endParaRPr lang="en-US" sz="1000" b="0" i="0" u="none" strike="noStrike">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dirty="0">
                          <a:effectLst/>
                        </a:rPr>
                        <a:t>9</a:t>
                      </a:r>
                      <a:endParaRPr lang="en-US" sz="1000" b="0" i="0" u="none" strike="noStrike" dirty="0">
                        <a:solidFill>
                          <a:srgbClr val="000000"/>
                        </a:solidFill>
                        <a:effectLst/>
                        <a:latin typeface="Calibri" panose="020F0502020204030204" pitchFamily="34" charset="0"/>
                      </a:endParaRPr>
                    </a:p>
                  </a:txBody>
                  <a:tcPr marL="8086" marR="8086" marT="8086" marB="0" anchor="ctr">
                    <a:noFill/>
                  </a:tcPr>
                </a:tc>
                <a:tc>
                  <a:txBody>
                    <a:bodyPr/>
                    <a:lstStyle/>
                    <a:p>
                      <a:pPr algn="r" fontAlgn="ctr"/>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8086" marR="8086" marT="8086" marB="0" anchor="ctr">
                    <a:noFill/>
                  </a:tcPr>
                </a:tc>
                <a:extLst>
                  <a:ext uri="{0D108BD9-81ED-4DB2-BD59-A6C34878D82A}">
                    <a16:rowId xmlns:a16="http://schemas.microsoft.com/office/drawing/2014/main" val="27291296"/>
                  </a:ext>
                </a:extLst>
              </a:tr>
              <a:tr h="198967">
                <a:tc>
                  <a:txBody>
                    <a:bodyPr/>
                    <a:lstStyle/>
                    <a:p>
                      <a:pPr algn="l" fontAlgn="ctr"/>
                      <a:r>
                        <a:rPr lang="en-US" sz="1000" u="none" strike="noStrike" dirty="0">
                          <a:effectLst/>
                        </a:rPr>
                        <a:t>Use of Force/Excessive Force</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C00000">
                        <a:alpha val="50000"/>
                      </a:srgbClr>
                    </a:solidFill>
                  </a:tcPr>
                </a:tc>
                <a:tc>
                  <a:txBody>
                    <a:bodyPr/>
                    <a:lstStyle/>
                    <a:p>
                      <a:pPr algn="r" fontAlgn="ctr"/>
                      <a:r>
                        <a:rPr lang="en-US" sz="1000" u="none" strike="noStrike" dirty="0">
                          <a:effectLst/>
                        </a:rPr>
                        <a:t>73</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C00000">
                        <a:alpha val="50000"/>
                      </a:srgbClr>
                    </a:solidFill>
                  </a:tcPr>
                </a:tc>
                <a:tc>
                  <a:txBody>
                    <a:bodyPr/>
                    <a:lstStyle/>
                    <a:p>
                      <a:pPr algn="r" fontAlgn="ctr"/>
                      <a:r>
                        <a:rPr lang="en-US" sz="1000" u="none" strike="noStrike" dirty="0">
                          <a:effectLst/>
                        </a:rPr>
                        <a:t>56</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C00000">
                        <a:alpha val="50000"/>
                      </a:srgbClr>
                    </a:solidFill>
                  </a:tcPr>
                </a:tc>
                <a:tc>
                  <a:txBody>
                    <a:bodyPr/>
                    <a:lstStyle/>
                    <a:p>
                      <a:pPr algn="r" fontAlgn="ctr"/>
                      <a:r>
                        <a:rPr lang="en-US" sz="1000" u="none" strike="noStrike" dirty="0">
                          <a:effectLst/>
                        </a:rPr>
                        <a:t>54</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C00000">
                        <a:alpha val="50000"/>
                      </a:srgbClr>
                    </a:solidFill>
                  </a:tcPr>
                </a:tc>
                <a:tc>
                  <a:txBody>
                    <a:bodyPr/>
                    <a:lstStyle/>
                    <a:p>
                      <a:pPr algn="r" fontAlgn="ctr"/>
                      <a:r>
                        <a:rPr lang="en-US" sz="1000" u="none" strike="noStrike" dirty="0">
                          <a:effectLst/>
                        </a:rPr>
                        <a:t>83</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C00000">
                        <a:alpha val="50000"/>
                      </a:srgbClr>
                    </a:solidFill>
                  </a:tcPr>
                </a:tc>
                <a:tc>
                  <a:txBody>
                    <a:bodyPr/>
                    <a:lstStyle/>
                    <a:p>
                      <a:pPr algn="r" fontAlgn="ctr"/>
                      <a:r>
                        <a:rPr lang="en-US" sz="1000" u="none" strike="noStrike" dirty="0">
                          <a:effectLst/>
                        </a:rPr>
                        <a:t>65</a:t>
                      </a:r>
                      <a:endParaRPr lang="en-US" sz="1000" b="0" i="0" u="none" strike="noStrike" dirty="0">
                        <a:solidFill>
                          <a:srgbClr val="000000"/>
                        </a:solidFill>
                        <a:effectLst/>
                        <a:latin typeface="Calibri" panose="020F0502020204030204" pitchFamily="34" charset="0"/>
                      </a:endParaRPr>
                    </a:p>
                  </a:txBody>
                  <a:tcPr marL="8086" marR="8086" marT="8086" marB="0" anchor="ctr">
                    <a:solidFill>
                      <a:srgbClr val="C00000">
                        <a:alpha val="50000"/>
                      </a:srgbClr>
                    </a:solidFill>
                  </a:tcPr>
                </a:tc>
                <a:extLst>
                  <a:ext uri="{0D108BD9-81ED-4DB2-BD59-A6C34878D82A}">
                    <a16:rowId xmlns:a16="http://schemas.microsoft.com/office/drawing/2014/main" val="3797050685"/>
                  </a:ext>
                </a:extLst>
              </a:tr>
              <a:tr h="198967">
                <a:tc>
                  <a:txBody>
                    <a:bodyPr/>
                    <a:lstStyle/>
                    <a:p>
                      <a:pPr algn="l" fontAlgn="ctr"/>
                      <a:r>
                        <a:rPr lang="en-US" sz="1000" b="1" u="none" strike="noStrike" dirty="0">
                          <a:solidFill>
                            <a:schemeClr val="bg1"/>
                          </a:solidFill>
                          <a:effectLst/>
                        </a:rPr>
                        <a:t>Total</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301</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219</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209</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322</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tc>
                  <a:txBody>
                    <a:bodyPr/>
                    <a:lstStyle/>
                    <a:p>
                      <a:pPr algn="r" fontAlgn="ctr"/>
                      <a:r>
                        <a:rPr lang="en-US" sz="1000" b="1" u="none" strike="noStrike" dirty="0">
                          <a:solidFill>
                            <a:schemeClr val="bg1"/>
                          </a:solidFill>
                          <a:effectLst/>
                        </a:rPr>
                        <a:t>311</a:t>
                      </a:r>
                      <a:endParaRPr lang="en-US" sz="1000" b="1" i="0" u="none" strike="noStrike" dirty="0">
                        <a:solidFill>
                          <a:schemeClr val="bg1"/>
                        </a:solidFill>
                        <a:effectLst/>
                        <a:latin typeface="Calibri" panose="020F0502020204030204" pitchFamily="34" charset="0"/>
                      </a:endParaRPr>
                    </a:p>
                  </a:txBody>
                  <a:tcPr marL="8086" marR="8086" marT="8086" marB="0" anchor="ctr">
                    <a:solidFill>
                      <a:schemeClr val="tx1"/>
                    </a:solidFill>
                  </a:tcPr>
                </a:tc>
                <a:extLst>
                  <a:ext uri="{0D108BD9-81ED-4DB2-BD59-A6C34878D82A}">
                    <a16:rowId xmlns:a16="http://schemas.microsoft.com/office/drawing/2014/main" val="488737845"/>
                  </a:ext>
                </a:extLst>
              </a:tr>
            </a:tbl>
          </a:graphicData>
        </a:graphic>
      </p:graphicFrame>
      <p:grpSp>
        <p:nvGrpSpPr>
          <p:cNvPr id="5" name="Group 4">
            <a:extLst>
              <a:ext uri="{FF2B5EF4-FFF2-40B4-BE49-F238E27FC236}">
                <a16:creationId xmlns:a16="http://schemas.microsoft.com/office/drawing/2014/main" id="{26C91FB1-2B47-4CFC-B34C-E635CCD0DACF}"/>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0FB81BD0-CABF-4475-8877-3AAF4718B184}"/>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BBE4A7E0-D091-4378-9BAA-CD1812087C4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06733B1D-6DBE-4D14-BC7D-2F54C6CB97BC}"/>
              </a:ext>
            </a:extLst>
          </p:cNvPr>
          <p:cNvCxnSpPr>
            <a:cxnSpLocks/>
          </p:cNvCxnSpPr>
          <p:nvPr/>
        </p:nvCxnSpPr>
        <p:spPr>
          <a:xfrm rot="5400000">
            <a:off x="12446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44640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33</a:t>
            </a:fld>
            <a:endParaRPr lang="en-US" sz="800" dirty="0">
              <a:solidFill>
                <a:srgbClr val="FFFFFF"/>
              </a:solidFill>
            </a:endParaRPr>
          </a:p>
        </p:txBody>
      </p:sp>
      <p:sp>
        <p:nvSpPr>
          <p:cNvPr id="3" name="Title 1">
            <a:extLst>
              <a:ext uri="{FF2B5EF4-FFF2-40B4-BE49-F238E27FC236}">
                <a16:creationId xmlns:a16="http://schemas.microsoft.com/office/drawing/2014/main" id="{3664E896-7692-46C6-97F9-391AE3AEE3EB}"/>
              </a:ext>
            </a:extLst>
          </p:cNvPr>
          <p:cNvSpPr txBox="1">
            <a:spLocks/>
          </p:cNvSpPr>
          <p:nvPr/>
        </p:nvSpPr>
        <p:spPr>
          <a:xfrm>
            <a:off x="431799" y="427558"/>
            <a:ext cx="5927521"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002060"/>
                </a:solidFill>
              </a:rPr>
              <a:t>Five-Year CCA Complaint and Allegation Trend</a:t>
            </a:r>
          </a:p>
        </p:txBody>
      </p:sp>
      <p:graphicFrame>
        <p:nvGraphicFramePr>
          <p:cNvPr id="4" name="Chart 3">
            <a:extLst>
              <a:ext uri="{FF2B5EF4-FFF2-40B4-BE49-F238E27FC236}">
                <a16:creationId xmlns:a16="http://schemas.microsoft.com/office/drawing/2014/main" id="{287A75B9-6E91-4426-AE8C-C109F33B2F0C}"/>
              </a:ext>
            </a:extLst>
          </p:cNvPr>
          <p:cNvGraphicFramePr>
            <a:graphicFrameLocks/>
          </p:cNvGraphicFramePr>
          <p:nvPr>
            <p:extLst>
              <p:ext uri="{D42A27DB-BD31-4B8C-83A1-F6EECF244321}">
                <p14:modId xmlns:p14="http://schemas.microsoft.com/office/powerpoint/2010/main" val="1029263036"/>
              </p:ext>
            </p:extLst>
          </p:nvPr>
        </p:nvGraphicFramePr>
        <p:xfrm>
          <a:off x="902735" y="1112216"/>
          <a:ext cx="7772400" cy="3200400"/>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CD0FC815-3CE6-4D6F-BD25-B1C74E4B951F}"/>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FD45E514-1461-459A-93BD-04EEC8B80473}"/>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3C970D62-887E-4D6A-BB95-1AFF356856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9A918D3A-4624-4546-8881-C815FD5D1892}"/>
              </a:ext>
            </a:extLst>
          </p:cNvPr>
          <p:cNvCxnSpPr>
            <a:cxnSpLocks/>
          </p:cNvCxnSpPr>
          <p:nvPr/>
        </p:nvCxnSpPr>
        <p:spPr>
          <a:xfrm rot="5400000">
            <a:off x="1257300" y="222113"/>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78400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34</a:t>
            </a:fld>
            <a:endParaRPr lang="en-US" sz="800" dirty="0">
              <a:solidFill>
                <a:srgbClr val="FFFFFF"/>
              </a:solidFill>
            </a:endParaRPr>
          </a:p>
        </p:txBody>
      </p:sp>
      <p:sp>
        <p:nvSpPr>
          <p:cNvPr id="3" name="Title 1">
            <a:extLst>
              <a:ext uri="{FF2B5EF4-FFF2-40B4-BE49-F238E27FC236}">
                <a16:creationId xmlns:a16="http://schemas.microsoft.com/office/drawing/2014/main" id="{4B13F1FF-311C-4801-81DD-946579763317}"/>
              </a:ext>
            </a:extLst>
          </p:cNvPr>
          <p:cNvSpPr txBox="1">
            <a:spLocks/>
          </p:cNvSpPr>
          <p:nvPr/>
        </p:nvSpPr>
        <p:spPr>
          <a:xfrm>
            <a:off x="469900" y="416780"/>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Five-Year CCA Finding Trend</a:t>
            </a:r>
          </a:p>
        </p:txBody>
      </p:sp>
      <p:grpSp>
        <p:nvGrpSpPr>
          <p:cNvPr id="5" name="Group 4">
            <a:extLst>
              <a:ext uri="{FF2B5EF4-FFF2-40B4-BE49-F238E27FC236}">
                <a16:creationId xmlns:a16="http://schemas.microsoft.com/office/drawing/2014/main" id="{95318786-EF0B-4FA7-82C0-9746757DD747}"/>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1349B098-077E-40B2-8D27-8BB62C03B672}"/>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3C1788D0-367E-4016-B37D-38AE7990A6E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5076FC15-7D16-4854-A2C6-6BA91E68E0AA}"/>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graphicFrame>
        <p:nvGraphicFramePr>
          <p:cNvPr id="12" name="Chart 11">
            <a:extLst>
              <a:ext uri="{FF2B5EF4-FFF2-40B4-BE49-F238E27FC236}">
                <a16:creationId xmlns:a16="http://schemas.microsoft.com/office/drawing/2014/main" id="{47CDB110-3121-4D9D-A991-5AC9A528CA0B}"/>
              </a:ext>
            </a:extLst>
          </p:cNvPr>
          <p:cNvGraphicFramePr>
            <a:graphicFrameLocks/>
          </p:cNvGraphicFramePr>
          <p:nvPr>
            <p:extLst>
              <p:ext uri="{D42A27DB-BD31-4B8C-83A1-F6EECF244321}">
                <p14:modId xmlns:p14="http://schemas.microsoft.com/office/powerpoint/2010/main" val="1628407751"/>
              </p:ext>
            </p:extLst>
          </p:nvPr>
        </p:nvGraphicFramePr>
        <p:xfrm>
          <a:off x="571500" y="1040839"/>
          <a:ext cx="8106118" cy="365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008880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35</a:t>
            </a:fld>
            <a:endParaRPr lang="en-US" sz="800" dirty="0">
              <a:solidFill>
                <a:srgbClr val="FFFFFF"/>
              </a:solidFill>
            </a:endParaRPr>
          </a:p>
        </p:txBody>
      </p:sp>
      <p:sp>
        <p:nvSpPr>
          <p:cNvPr id="3" name="Title 1">
            <a:extLst>
              <a:ext uri="{FF2B5EF4-FFF2-40B4-BE49-F238E27FC236}">
                <a16:creationId xmlns:a16="http://schemas.microsoft.com/office/drawing/2014/main" id="{76E020D3-C7A6-421C-87F7-1F8681D33CCB}"/>
              </a:ext>
            </a:extLst>
          </p:cNvPr>
          <p:cNvSpPr txBox="1">
            <a:spLocks/>
          </p:cNvSpPr>
          <p:nvPr/>
        </p:nvSpPr>
        <p:spPr>
          <a:xfrm>
            <a:off x="457200" y="422934"/>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2020 Complaints by CPD District</a:t>
            </a:r>
          </a:p>
        </p:txBody>
      </p:sp>
      <p:grpSp>
        <p:nvGrpSpPr>
          <p:cNvPr id="5" name="Group 4">
            <a:extLst>
              <a:ext uri="{FF2B5EF4-FFF2-40B4-BE49-F238E27FC236}">
                <a16:creationId xmlns:a16="http://schemas.microsoft.com/office/drawing/2014/main" id="{2A3F6970-9DFD-4C87-9AE0-F5A81B65AA9F}"/>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FFBD8BAD-FED1-44F0-A979-DEAB7126DA07}"/>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89A476FA-244E-4B28-BCDD-FC326EE018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86A7E866-5017-48CD-9667-6E4CBA6DC3B0}"/>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graphicFrame>
        <p:nvGraphicFramePr>
          <p:cNvPr id="12" name="Chart 11">
            <a:extLst>
              <a:ext uri="{FF2B5EF4-FFF2-40B4-BE49-F238E27FC236}">
                <a16:creationId xmlns:a16="http://schemas.microsoft.com/office/drawing/2014/main" id="{F9B5FF22-DDD0-4B42-9DF4-1C5A2319F52B}"/>
              </a:ext>
            </a:extLst>
          </p:cNvPr>
          <p:cNvGraphicFramePr>
            <a:graphicFrameLocks/>
          </p:cNvGraphicFramePr>
          <p:nvPr>
            <p:extLst>
              <p:ext uri="{D42A27DB-BD31-4B8C-83A1-F6EECF244321}">
                <p14:modId xmlns:p14="http://schemas.microsoft.com/office/powerpoint/2010/main" val="1930870180"/>
              </p:ext>
            </p:extLst>
          </p:nvPr>
        </p:nvGraphicFramePr>
        <p:xfrm>
          <a:off x="901700" y="1211626"/>
          <a:ext cx="7315200" cy="32004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1967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36</a:t>
            </a:fld>
            <a:endParaRPr lang="en-US" sz="800" dirty="0">
              <a:solidFill>
                <a:srgbClr val="FFFFFF"/>
              </a:solidFill>
            </a:endParaRPr>
          </a:p>
        </p:txBody>
      </p:sp>
      <p:sp>
        <p:nvSpPr>
          <p:cNvPr id="3" name="Title 1">
            <a:extLst>
              <a:ext uri="{FF2B5EF4-FFF2-40B4-BE49-F238E27FC236}">
                <a16:creationId xmlns:a16="http://schemas.microsoft.com/office/drawing/2014/main" id="{3781F630-5700-4422-802C-9849360E0002}"/>
              </a:ext>
            </a:extLst>
          </p:cNvPr>
          <p:cNvSpPr txBox="1">
            <a:spLocks/>
          </p:cNvSpPr>
          <p:nvPr/>
        </p:nvSpPr>
        <p:spPr>
          <a:xfrm>
            <a:off x="454915" y="426984"/>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Neighborhoods with Most Complaints</a:t>
            </a:r>
          </a:p>
        </p:txBody>
      </p:sp>
      <p:graphicFrame>
        <p:nvGraphicFramePr>
          <p:cNvPr id="4" name="Table 3">
            <a:extLst>
              <a:ext uri="{FF2B5EF4-FFF2-40B4-BE49-F238E27FC236}">
                <a16:creationId xmlns:a16="http://schemas.microsoft.com/office/drawing/2014/main" id="{45D62EF5-B630-4C68-9CC5-4B00654E3F0D}"/>
              </a:ext>
            </a:extLst>
          </p:cNvPr>
          <p:cNvGraphicFramePr>
            <a:graphicFrameLocks noGrp="1"/>
          </p:cNvGraphicFramePr>
          <p:nvPr>
            <p:extLst>
              <p:ext uri="{D42A27DB-BD31-4B8C-83A1-F6EECF244321}">
                <p14:modId xmlns:p14="http://schemas.microsoft.com/office/powerpoint/2010/main" val="2136131468"/>
              </p:ext>
            </p:extLst>
          </p:nvPr>
        </p:nvGraphicFramePr>
        <p:xfrm>
          <a:off x="905765" y="1288303"/>
          <a:ext cx="7772402" cy="2346870"/>
        </p:xfrm>
        <a:graphic>
          <a:graphicData uri="http://schemas.openxmlformats.org/drawingml/2006/table">
            <a:tbl>
              <a:tblPr firstRow="1" bandRow="1">
                <a:tableStyleId>{5C22544A-7EE6-4342-B048-85BDC9FD1C3A}</a:tableStyleId>
              </a:tblPr>
              <a:tblGrid>
                <a:gridCol w="732535">
                  <a:extLst>
                    <a:ext uri="{9D8B030D-6E8A-4147-A177-3AD203B41FA5}">
                      <a16:colId xmlns:a16="http://schemas.microsoft.com/office/drawing/2014/main" val="1383528925"/>
                    </a:ext>
                  </a:extLst>
                </a:gridCol>
                <a:gridCol w="1451334">
                  <a:extLst>
                    <a:ext uri="{9D8B030D-6E8A-4147-A177-3AD203B41FA5}">
                      <a16:colId xmlns:a16="http://schemas.microsoft.com/office/drawing/2014/main" val="4117191389"/>
                    </a:ext>
                  </a:extLst>
                </a:gridCol>
                <a:gridCol w="1372471">
                  <a:extLst>
                    <a:ext uri="{9D8B030D-6E8A-4147-A177-3AD203B41FA5}">
                      <a16:colId xmlns:a16="http://schemas.microsoft.com/office/drawing/2014/main" val="3208993544"/>
                    </a:ext>
                  </a:extLst>
                </a:gridCol>
                <a:gridCol w="1372471">
                  <a:extLst>
                    <a:ext uri="{9D8B030D-6E8A-4147-A177-3AD203B41FA5}">
                      <a16:colId xmlns:a16="http://schemas.microsoft.com/office/drawing/2014/main" val="3689055403"/>
                    </a:ext>
                  </a:extLst>
                </a:gridCol>
                <a:gridCol w="1372471">
                  <a:extLst>
                    <a:ext uri="{9D8B030D-6E8A-4147-A177-3AD203B41FA5}">
                      <a16:colId xmlns:a16="http://schemas.microsoft.com/office/drawing/2014/main" val="1173445253"/>
                    </a:ext>
                  </a:extLst>
                </a:gridCol>
                <a:gridCol w="1471120">
                  <a:extLst>
                    <a:ext uri="{9D8B030D-6E8A-4147-A177-3AD203B41FA5}">
                      <a16:colId xmlns:a16="http://schemas.microsoft.com/office/drawing/2014/main" val="2540815825"/>
                    </a:ext>
                  </a:extLst>
                </a:gridCol>
              </a:tblGrid>
              <a:tr h="391145">
                <a:tc>
                  <a:txBody>
                    <a:bodyPr/>
                    <a:lstStyle/>
                    <a:p>
                      <a:pPr algn="ctr" fontAlgn="ctr"/>
                      <a:r>
                        <a:rPr lang="en-US" sz="1600" u="none" strike="noStrike" dirty="0">
                          <a:effectLst/>
                        </a:rPr>
                        <a:t>Rank</a:t>
                      </a:r>
                      <a:endParaRPr lang="en-US" sz="1600" b="1" i="0" u="none" strike="noStrike" dirty="0">
                        <a:solidFill>
                          <a:srgbClr val="000000"/>
                        </a:solidFill>
                        <a:effectLst/>
                        <a:latin typeface="Arial" panose="020B0604020202020204" pitchFamily="34" charset="0"/>
                      </a:endParaRPr>
                    </a:p>
                  </a:txBody>
                  <a:tcPr marL="18769" marR="18769" marT="18769" marB="0" anchor="ctr">
                    <a:solidFill>
                      <a:srgbClr val="002060"/>
                    </a:solidFill>
                  </a:tcPr>
                </a:tc>
                <a:tc>
                  <a:txBody>
                    <a:bodyPr/>
                    <a:lstStyle/>
                    <a:p>
                      <a:pPr algn="ctr" rtl="0" fontAlgn="ctr"/>
                      <a:r>
                        <a:rPr lang="en-US" sz="1600" u="none" strike="noStrike" dirty="0">
                          <a:effectLst/>
                        </a:rPr>
                        <a:t>2016</a:t>
                      </a:r>
                      <a:endParaRPr lang="en-US" sz="1600" b="1" i="0" u="none" strike="noStrike" dirty="0">
                        <a:solidFill>
                          <a:srgbClr val="000000"/>
                        </a:solidFill>
                        <a:effectLst/>
                        <a:latin typeface="Calibri" panose="020F0502020204030204" pitchFamily="34" charset="0"/>
                      </a:endParaRPr>
                    </a:p>
                  </a:txBody>
                  <a:tcPr marL="18769" marR="18769" marT="18769" marB="0" anchor="ctr">
                    <a:solidFill>
                      <a:srgbClr val="002060"/>
                    </a:solidFill>
                  </a:tcPr>
                </a:tc>
                <a:tc>
                  <a:txBody>
                    <a:bodyPr/>
                    <a:lstStyle/>
                    <a:p>
                      <a:pPr algn="ctr" rtl="0" fontAlgn="ctr"/>
                      <a:r>
                        <a:rPr lang="en-US" sz="1600" u="none" strike="noStrike" dirty="0">
                          <a:effectLst/>
                        </a:rPr>
                        <a:t>2017</a:t>
                      </a:r>
                      <a:endParaRPr lang="en-US" sz="1600" b="1" i="0" u="none" strike="noStrike" dirty="0">
                        <a:solidFill>
                          <a:srgbClr val="000000"/>
                        </a:solidFill>
                        <a:effectLst/>
                        <a:latin typeface="Calibri" panose="020F0502020204030204" pitchFamily="34" charset="0"/>
                      </a:endParaRPr>
                    </a:p>
                  </a:txBody>
                  <a:tcPr marL="18769" marR="18769" marT="18769" marB="0" anchor="ctr">
                    <a:solidFill>
                      <a:srgbClr val="002060"/>
                    </a:solidFill>
                  </a:tcPr>
                </a:tc>
                <a:tc>
                  <a:txBody>
                    <a:bodyPr/>
                    <a:lstStyle/>
                    <a:p>
                      <a:pPr algn="ctr" rtl="0" fontAlgn="ctr"/>
                      <a:r>
                        <a:rPr lang="en-US" sz="1600" u="none" strike="noStrike" dirty="0">
                          <a:effectLst/>
                        </a:rPr>
                        <a:t>2018</a:t>
                      </a:r>
                      <a:endParaRPr lang="en-US" sz="1600" b="1" i="0" u="none" strike="noStrike" dirty="0">
                        <a:solidFill>
                          <a:srgbClr val="000000"/>
                        </a:solidFill>
                        <a:effectLst/>
                        <a:latin typeface="Calibri" panose="020F0502020204030204" pitchFamily="34" charset="0"/>
                      </a:endParaRPr>
                    </a:p>
                  </a:txBody>
                  <a:tcPr marL="18769" marR="18769" marT="18769" marB="0" anchor="ctr">
                    <a:solidFill>
                      <a:srgbClr val="002060"/>
                    </a:solidFill>
                  </a:tcPr>
                </a:tc>
                <a:tc>
                  <a:txBody>
                    <a:bodyPr/>
                    <a:lstStyle/>
                    <a:p>
                      <a:pPr algn="ctr" rtl="0" fontAlgn="ctr"/>
                      <a:r>
                        <a:rPr lang="en-US" sz="1600" u="none" strike="noStrike" dirty="0">
                          <a:effectLst/>
                        </a:rPr>
                        <a:t>2019</a:t>
                      </a:r>
                      <a:endParaRPr lang="en-US" sz="1600" b="1" i="0" u="none" strike="noStrike" dirty="0">
                        <a:solidFill>
                          <a:srgbClr val="000000"/>
                        </a:solidFill>
                        <a:effectLst/>
                        <a:latin typeface="Calibri" panose="020F0502020204030204" pitchFamily="34" charset="0"/>
                      </a:endParaRPr>
                    </a:p>
                  </a:txBody>
                  <a:tcPr marL="18769" marR="18769" marT="18769" marB="0" anchor="ctr">
                    <a:solidFill>
                      <a:srgbClr val="002060"/>
                    </a:solidFill>
                  </a:tcPr>
                </a:tc>
                <a:tc>
                  <a:txBody>
                    <a:bodyPr/>
                    <a:lstStyle/>
                    <a:p>
                      <a:pPr algn="ctr" rtl="0" fontAlgn="ctr"/>
                      <a:r>
                        <a:rPr lang="en-US" sz="1600" u="none" strike="noStrike" dirty="0">
                          <a:effectLst/>
                        </a:rPr>
                        <a:t>2020</a:t>
                      </a:r>
                      <a:endParaRPr lang="en-US" sz="1600" b="1" i="0" u="none" strike="noStrike" dirty="0">
                        <a:solidFill>
                          <a:srgbClr val="000000"/>
                        </a:solidFill>
                        <a:effectLst/>
                        <a:latin typeface="Calibri" panose="020F0502020204030204" pitchFamily="34" charset="0"/>
                      </a:endParaRPr>
                    </a:p>
                  </a:txBody>
                  <a:tcPr marL="18769" marR="18769" marT="18769" marB="0" anchor="ctr">
                    <a:solidFill>
                      <a:srgbClr val="002060"/>
                    </a:solidFill>
                  </a:tcPr>
                </a:tc>
                <a:extLst>
                  <a:ext uri="{0D108BD9-81ED-4DB2-BD59-A6C34878D82A}">
                    <a16:rowId xmlns:a16="http://schemas.microsoft.com/office/drawing/2014/main" val="2455091282"/>
                  </a:ext>
                </a:extLst>
              </a:tr>
              <a:tr h="391145">
                <a:tc>
                  <a:txBody>
                    <a:bodyPr/>
                    <a:lstStyle/>
                    <a:p>
                      <a:pPr algn="ctr" rtl="0" fontAlgn="ctr"/>
                      <a:r>
                        <a:rPr lang="en-US" sz="1600" u="none" strike="noStrike" dirty="0">
                          <a:effectLst/>
                        </a:rPr>
                        <a:t>1</a:t>
                      </a:r>
                      <a:endParaRPr lang="en-US" sz="1600" b="1"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Westwood</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Avondale</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Westwood</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Westwood</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Westwood</a:t>
                      </a:r>
                      <a:endParaRPr lang="en-US" sz="1600" b="0" i="0" u="none" strike="noStrike" dirty="0">
                        <a:solidFill>
                          <a:srgbClr val="000000"/>
                        </a:solidFill>
                        <a:effectLst/>
                        <a:latin typeface="Calibri" panose="020F0502020204030204" pitchFamily="34" charset="0"/>
                      </a:endParaRPr>
                    </a:p>
                  </a:txBody>
                  <a:tcPr marL="18769" marR="18769" marT="18769" marB="0" anchor="ctr"/>
                </a:tc>
                <a:extLst>
                  <a:ext uri="{0D108BD9-81ED-4DB2-BD59-A6C34878D82A}">
                    <a16:rowId xmlns:a16="http://schemas.microsoft.com/office/drawing/2014/main" val="2169411176"/>
                  </a:ext>
                </a:extLst>
              </a:tr>
              <a:tr h="391145">
                <a:tc>
                  <a:txBody>
                    <a:bodyPr/>
                    <a:lstStyle/>
                    <a:p>
                      <a:pPr algn="ctr" rtl="0" fontAlgn="ctr"/>
                      <a:r>
                        <a:rPr lang="en-US" sz="1600" u="none" strike="noStrike" dirty="0">
                          <a:effectLst/>
                        </a:rPr>
                        <a:t>2</a:t>
                      </a:r>
                      <a:endParaRPr lang="en-US" sz="1600" b="1"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Avondale</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CBS</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CBS</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OTR</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OTR</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extLst>
                  <a:ext uri="{0D108BD9-81ED-4DB2-BD59-A6C34878D82A}">
                    <a16:rowId xmlns:a16="http://schemas.microsoft.com/office/drawing/2014/main" val="2448944160"/>
                  </a:ext>
                </a:extLst>
              </a:tr>
              <a:tr h="391145">
                <a:tc>
                  <a:txBody>
                    <a:bodyPr/>
                    <a:lstStyle/>
                    <a:p>
                      <a:pPr algn="ctr" rtl="0" fontAlgn="ctr"/>
                      <a:r>
                        <a:rPr lang="en-US" sz="1600" u="none" strike="noStrike">
                          <a:effectLst/>
                        </a:rPr>
                        <a:t>3</a:t>
                      </a:r>
                      <a:endParaRPr lang="en-US" sz="1600" b="1" i="0" u="none" strike="noStrike">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a:effectLst/>
                        </a:rPr>
                        <a:t>OTR</a:t>
                      </a:r>
                      <a:endParaRPr lang="en-US" sz="1600" b="0" i="0" u="none" strike="noStrike">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OTR</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OTR</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CBS</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Avondale</a:t>
                      </a:r>
                      <a:endParaRPr lang="en-US" sz="1600" b="0" i="0" u="none" strike="noStrike" dirty="0">
                        <a:solidFill>
                          <a:srgbClr val="000000"/>
                        </a:solidFill>
                        <a:effectLst/>
                        <a:latin typeface="Calibri" panose="020F0502020204030204" pitchFamily="34" charset="0"/>
                      </a:endParaRPr>
                    </a:p>
                  </a:txBody>
                  <a:tcPr marL="18769" marR="18769" marT="18769" marB="0" anchor="ctr"/>
                </a:tc>
                <a:extLst>
                  <a:ext uri="{0D108BD9-81ED-4DB2-BD59-A6C34878D82A}">
                    <a16:rowId xmlns:a16="http://schemas.microsoft.com/office/drawing/2014/main" val="514319910"/>
                  </a:ext>
                </a:extLst>
              </a:tr>
              <a:tr h="391145">
                <a:tc>
                  <a:txBody>
                    <a:bodyPr/>
                    <a:lstStyle/>
                    <a:p>
                      <a:pPr algn="ctr" rtl="0" fontAlgn="ctr"/>
                      <a:r>
                        <a:rPr lang="en-US" sz="1600" u="none" strike="noStrike" dirty="0">
                          <a:effectLst/>
                        </a:rPr>
                        <a:t>4</a:t>
                      </a:r>
                      <a:endParaRPr lang="en-US" sz="1600" b="1"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West End</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Westwood</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Avondale</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West End</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tc>
                  <a:txBody>
                    <a:bodyPr/>
                    <a:lstStyle/>
                    <a:p>
                      <a:pPr algn="ctr" rtl="0" fontAlgn="ctr"/>
                      <a:r>
                        <a:rPr lang="en-US" sz="1600" u="none" strike="noStrike" dirty="0">
                          <a:effectLst/>
                        </a:rPr>
                        <a:t>College Hill</a:t>
                      </a:r>
                      <a:endParaRPr lang="en-US" sz="1600" b="0" i="0" u="none" strike="noStrike" dirty="0">
                        <a:solidFill>
                          <a:srgbClr val="000000"/>
                        </a:solidFill>
                        <a:effectLst/>
                        <a:latin typeface="Calibri" panose="020F0502020204030204" pitchFamily="34" charset="0"/>
                      </a:endParaRPr>
                    </a:p>
                  </a:txBody>
                  <a:tcPr marL="18769" marR="18769" marT="18769" marB="0" anchor="ctr">
                    <a:solidFill>
                      <a:schemeClr val="accent5">
                        <a:lumMod val="20000"/>
                        <a:lumOff val="80000"/>
                      </a:schemeClr>
                    </a:solidFill>
                  </a:tcPr>
                </a:tc>
                <a:extLst>
                  <a:ext uri="{0D108BD9-81ED-4DB2-BD59-A6C34878D82A}">
                    <a16:rowId xmlns:a16="http://schemas.microsoft.com/office/drawing/2014/main" val="3466178053"/>
                  </a:ext>
                </a:extLst>
              </a:tr>
              <a:tr h="391145">
                <a:tc>
                  <a:txBody>
                    <a:bodyPr/>
                    <a:lstStyle/>
                    <a:p>
                      <a:pPr algn="ctr" rtl="0" fontAlgn="ctr"/>
                      <a:r>
                        <a:rPr lang="en-US" sz="1600" u="none" strike="noStrike">
                          <a:effectLst/>
                        </a:rPr>
                        <a:t>5</a:t>
                      </a:r>
                      <a:endParaRPr lang="en-US" sz="1600" b="1" i="0" u="none" strike="noStrike">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a:effectLst/>
                        </a:rPr>
                        <a:t>CBS</a:t>
                      </a:r>
                      <a:endParaRPr lang="en-US" sz="1600" b="0" i="0" u="none" strike="noStrike">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a:effectLst/>
                        </a:rPr>
                        <a:t>Price Hill</a:t>
                      </a:r>
                      <a:endParaRPr lang="en-US" sz="1600" b="0" i="0" u="none" strike="noStrike">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West End</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Avondale</a:t>
                      </a:r>
                      <a:endParaRPr lang="en-US" sz="1600" b="0" i="0" u="none" strike="noStrike" dirty="0">
                        <a:solidFill>
                          <a:srgbClr val="000000"/>
                        </a:solidFill>
                        <a:effectLst/>
                        <a:latin typeface="Calibri" panose="020F0502020204030204" pitchFamily="34" charset="0"/>
                      </a:endParaRPr>
                    </a:p>
                  </a:txBody>
                  <a:tcPr marL="18769" marR="18769" marT="18769" marB="0" anchor="ctr"/>
                </a:tc>
                <a:tc>
                  <a:txBody>
                    <a:bodyPr/>
                    <a:lstStyle/>
                    <a:p>
                      <a:pPr algn="ctr" rtl="0" fontAlgn="ctr"/>
                      <a:r>
                        <a:rPr lang="en-US" sz="1600" u="none" strike="noStrike" dirty="0">
                          <a:effectLst/>
                        </a:rPr>
                        <a:t>West End</a:t>
                      </a:r>
                      <a:endParaRPr lang="en-US" sz="1600" b="0" i="0" u="none" strike="noStrike" dirty="0">
                        <a:solidFill>
                          <a:srgbClr val="000000"/>
                        </a:solidFill>
                        <a:effectLst/>
                        <a:latin typeface="Calibri" panose="020F0502020204030204" pitchFamily="34" charset="0"/>
                      </a:endParaRPr>
                    </a:p>
                  </a:txBody>
                  <a:tcPr marL="18769" marR="18769" marT="18769" marB="0" anchor="ctr"/>
                </a:tc>
                <a:extLst>
                  <a:ext uri="{0D108BD9-81ED-4DB2-BD59-A6C34878D82A}">
                    <a16:rowId xmlns:a16="http://schemas.microsoft.com/office/drawing/2014/main" val="3794332121"/>
                  </a:ext>
                </a:extLst>
              </a:tr>
            </a:tbl>
          </a:graphicData>
        </a:graphic>
      </p:graphicFrame>
      <p:grpSp>
        <p:nvGrpSpPr>
          <p:cNvPr id="5" name="Group 4">
            <a:extLst>
              <a:ext uri="{FF2B5EF4-FFF2-40B4-BE49-F238E27FC236}">
                <a16:creationId xmlns:a16="http://schemas.microsoft.com/office/drawing/2014/main" id="{60CB778F-58C9-406E-B23C-313F7FEDB3A3}"/>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B6D325C4-BC05-4A32-B04D-69C794B2F00C}"/>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E3CE712C-2D74-4D20-9C4A-589DAC491A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E98973BC-DB94-42C2-BF5B-70B3C8B2CC8A}"/>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13049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37</a:t>
            </a:fld>
            <a:endParaRPr lang="en-US" sz="800" dirty="0">
              <a:solidFill>
                <a:srgbClr val="FFFFFF"/>
              </a:solidFill>
            </a:endParaRPr>
          </a:p>
        </p:txBody>
      </p:sp>
      <p:sp>
        <p:nvSpPr>
          <p:cNvPr id="3" name="Title 1">
            <a:extLst>
              <a:ext uri="{FF2B5EF4-FFF2-40B4-BE49-F238E27FC236}">
                <a16:creationId xmlns:a16="http://schemas.microsoft.com/office/drawing/2014/main" id="{8F5D362B-8E6D-4DAB-8750-8B8FF43F6985}"/>
              </a:ext>
            </a:extLst>
          </p:cNvPr>
          <p:cNvSpPr txBox="1">
            <a:spLocks/>
          </p:cNvSpPr>
          <p:nvPr/>
        </p:nvSpPr>
        <p:spPr>
          <a:xfrm>
            <a:off x="461764" y="425079"/>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Complainant Demographics</a:t>
            </a:r>
          </a:p>
        </p:txBody>
      </p:sp>
      <p:graphicFrame>
        <p:nvGraphicFramePr>
          <p:cNvPr id="4" name="Chart 3">
            <a:extLst>
              <a:ext uri="{FF2B5EF4-FFF2-40B4-BE49-F238E27FC236}">
                <a16:creationId xmlns:a16="http://schemas.microsoft.com/office/drawing/2014/main" id="{D3CE6DFC-C25E-483D-BD84-6D5DAC9762D0}"/>
              </a:ext>
            </a:extLst>
          </p:cNvPr>
          <p:cNvGraphicFramePr>
            <a:graphicFrameLocks/>
          </p:cNvGraphicFramePr>
          <p:nvPr>
            <p:extLst>
              <p:ext uri="{D42A27DB-BD31-4B8C-83A1-F6EECF244321}">
                <p14:modId xmlns:p14="http://schemas.microsoft.com/office/powerpoint/2010/main" val="2452682944"/>
              </p:ext>
            </p:extLst>
          </p:nvPr>
        </p:nvGraphicFramePr>
        <p:xfrm>
          <a:off x="474464" y="1182650"/>
          <a:ext cx="8229600" cy="3200400"/>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211CAF4E-899F-4FF5-9101-79AF6B851372}"/>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C0FC108B-F923-42C1-8849-5F93803E636D}"/>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54806E4C-FC82-480D-A2AE-9632BA38E1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0" name="Straight Connector 9">
            <a:extLst>
              <a:ext uri="{FF2B5EF4-FFF2-40B4-BE49-F238E27FC236}">
                <a16:creationId xmlns:a16="http://schemas.microsoft.com/office/drawing/2014/main" id="{43DDDFE9-7AF7-4C7B-A7CD-A6FB95C8AFCE}"/>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5568105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38</a:t>
            </a:fld>
            <a:endParaRPr lang="en-US" sz="800" dirty="0">
              <a:solidFill>
                <a:srgbClr val="FFFFFF"/>
              </a:solidFill>
            </a:endParaRPr>
          </a:p>
        </p:txBody>
      </p:sp>
      <p:sp>
        <p:nvSpPr>
          <p:cNvPr id="3" name="Title 1">
            <a:extLst>
              <a:ext uri="{FF2B5EF4-FFF2-40B4-BE49-F238E27FC236}">
                <a16:creationId xmlns:a16="http://schemas.microsoft.com/office/drawing/2014/main" id="{DBB78874-4D69-4B07-B82D-00F435171679}"/>
              </a:ext>
            </a:extLst>
          </p:cNvPr>
          <p:cNvSpPr txBox="1">
            <a:spLocks/>
          </p:cNvSpPr>
          <p:nvPr/>
        </p:nvSpPr>
        <p:spPr>
          <a:xfrm>
            <a:off x="461764" y="418925"/>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Officer Demographics</a:t>
            </a:r>
          </a:p>
        </p:txBody>
      </p:sp>
      <p:grpSp>
        <p:nvGrpSpPr>
          <p:cNvPr id="5" name="Group 4">
            <a:extLst>
              <a:ext uri="{FF2B5EF4-FFF2-40B4-BE49-F238E27FC236}">
                <a16:creationId xmlns:a16="http://schemas.microsoft.com/office/drawing/2014/main" id="{437EB58F-3D70-41F9-93DE-CF30904A7AA6}"/>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B2A078A6-F312-4FFC-8B12-C1D0FFDE741E}"/>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303BFCA2-67D1-4F05-A325-5B685B49CDD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 name="Chart 9">
            <a:extLst>
              <a:ext uri="{FF2B5EF4-FFF2-40B4-BE49-F238E27FC236}">
                <a16:creationId xmlns:a16="http://schemas.microsoft.com/office/drawing/2014/main" id="{B60C12D2-A469-44FD-986E-2C7531C1F432}"/>
              </a:ext>
            </a:extLst>
          </p:cNvPr>
          <p:cNvGraphicFramePr/>
          <p:nvPr>
            <p:extLst>
              <p:ext uri="{D42A27DB-BD31-4B8C-83A1-F6EECF244321}">
                <p14:modId xmlns:p14="http://schemas.microsoft.com/office/powerpoint/2010/main" val="527459385"/>
              </p:ext>
            </p:extLst>
          </p:nvPr>
        </p:nvGraphicFramePr>
        <p:xfrm>
          <a:off x="499864" y="1231616"/>
          <a:ext cx="8229600" cy="3200400"/>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a:extLst>
              <a:ext uri="{FF2B5EF4-FFF2-40B4-BE49-F238E27FC236}">
                <a16:creationId xmlns:a16="http://schemas.microsoft.com/office/drawing/2014/main" id="{F070906A-7BC2-47C0-9D8C-05DB68E7A7A0}"/>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84693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39</a:t>
            </a:fld>
            <a:endParaRPr lang="en-US" sz="800" dirty="0">
              <a:solidFill>
                <a:srgbClr val="FFFFFF"/>
              </a:solidFill>
            </a:endParaRPr>
          </a:p>
        </p:txBody>
      </p:sp>
      <p:sp>
        <p:nvSpPr>
          <p:cNvPr id="3" name="Title 1">
            <a:extLst>
              <a:ext uri="{FF2B5EF4-FFF2-40B4-BE49-F238E27FC236}">
                <a16:creationId xmlns:a16="http://schemas.microsoft.com/office/drawing/2014/main" id="{69EFB91F-FD93-45C4-9C40-12165A81E203}"/>
              </a:ext>
            </a:extLst>
          </p:cNvPr>
          <p:cNvSpPr txBox="1">
            <a:spLocks/>
          </p:cNvSpPr>
          <p:nvPr/>
        </p:nvSpPr>
        <p:spPr>
          <a:xfrm>
            <a:off x="461764" y="418925"/>
            <a:ext cx="5029200" cy="457200"/>
          </a:xfrm>
          <a:prstGeom prst="rect">
            <a:avLst/>
          </a:prstGeom>
        </p:spPr>
        <p:txBody>
          <a:bodyPr vert="horz" lIns="91440" tIns="45720" rIns="91440" bIns="45720" rtlCol="0" anchor="ctr"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Officer Demographics</a:t>
            </a:r>
          </a:p>
        </p:txBody>
      </p:sp>
      <p:grpSp>
        <p:nvGrpSpPr>
          <p:cNvPr id="5" name="Group 4">
            <a:extLst>
              <a:ext uri="{FF2B5EF4-FFF2-40B4-BE49-F238E27FC236}">
                <a16:creationId xmlns:a16="http://schemas.microsoft.com/office/drawing/2014/main" id="{34EFF6BC-EC7E-462D-AAF9-549D317CE858}"/>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CA8469F4-570A-4D21-9081-C36DB3560724}"/>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8788C8FB-1CE6-4E0A-B817-766A125D8E5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 name="Chart 9">
            <a:extLst>
              <a:ext uri="{FF2B5EF4-FFF2-40B4-BE49-F238E27FC236}">
                <a16:creationId xmlns:a16="http://schemas.microsoft.com/office/drawing/2014/main" id="{C86782DE-0E06-462A-ACFA-11C7A716660B}"/>
              </a:ext>
            </a:extLst>
          </p:cNvPr>
          <p:cNvGraphicFramePr/>
          <p:nvPr>
            <p:extLst>
              <p:ext uri="{D42A27DB-BD31-4B8C-83A1-F6EECF244321}">
                <p14:modId xmlns:p14="http://schemas.microsoft.com/office/powerpoint/2010/main" val="2711421154"/>
              </p:ext>
            </p:extLst>
          </p:nvPr>
        </p:nvGraphicFramePr>
        <p:xfrm>
          <a:off x="695121" y="1172877"/>
          <a:ext cx="7772400" cy="3200400"/>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a:extLst>
              <a:ext uri="{FF2B5EF4-FFF2-40B4-BE49-F238E27FC236}">
                <a16:creationId xmlns:a16="http://schemas.microsoft.com/office/drawing/2014/main" id="{38807458-E1A8-4AA6-B939-8E4A44B16606}"/>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22788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5FAB3C-30D4-43CF-8D3C-5872D3ED7B4F}"/>
              </a:ext>
            </a:extLst>
          </p:cNvPr>
          <p:cNvSpPr/>
          <p:nvPr/>
        </p:nvSpPr>
        <p:spPr>
          <a:xfrm>
            <a:off x="0" y="413681"/>
            <a:ext cx="2971800" cy="4334256"/>
          </a:xfrm>
          <a:prstGeom prst="rect">
            <a:avLst/>
          </a:prstGeom>
          <a:gradFill flip="none" rotWithShape="1">
            <a:gsLst>
              <a:gs pos="0">
                <a:schemeClr val="bg1"/>
              </a:gs>
              <a:gs pos="100000">
                <a:schemeClr val="accent4"/>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4</a:t>
            </a:fld>
            <a:endParaRPr lang="en-US" sz="800" dirty="0">
              <a:solidFill>
                <a:srgbClr val="FFFFFF"/>
              </a:solidFill>
            </a:endParaRPr>
          </a:p>
        </p:txBody>
      </p:sp>
      <p:sp>
        <p:nvSpPr>
          <p:cNvPr id="8" name="Title 1"/>
          <p:cNvSpPr txBox="1">
            <a:spLocks/>
          </p:cNvSpPr>
          <p:nvPr/>
        </p:nvSpPr>
        <p:spPr>
          <a:xfrm>
            <a:off x="451703" y="433663"/>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CCA Ultimate Goals</a:t>
            </a:r>
            <a:endParaRPr lang="en-US" sz="2000" b="1" i="1" dirty="0">
              <a:solidFill>
                <a:srgbClr val="002060"/>
              </a:solidFill>
            </a:endParaRPr>
          </a:p>
        </p:txBody>
      </p:sp>
      <p:sp>
        <p:nvSpPr>
          <p:cNvPr id="10" name="Title 1"/>
          <p:cNvSpPr txBox="1">
            <a:spLocks/>
          </p:cNvSpPr>
          <p:nvPr/>
        </p:nvSpPr>
        <p:spPr>
          <a:xfrm>
            <a:off x="926181" y="1066698"/>
            <a:ext cx="7772400" cy="285140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0070C0"/>
              </a:buClr>
              <a:buSzPct val="150000"/>
              <a:buFont typeface="Arial"/>
              <a:buChar char="•"/>
            </a:pPr>
            <a:r>
              <a:rPr lang="en-US" sz="1600" dirty="0">
                <a:latin typeface="Arial" panose="020B0604020202020204" pitchFamily="34" charset="0"/>
                <a:cs typeface="Arial" panose="020B0604020202020204" pitchFamily="34" charset="0"/>
              </a:rPr>
              <a:t>Address citizens’ concerns, improve citizens’ perceptions of quality police service in the City of Cincinnati</a:t>
            </a:r>
          </a:p>
          <a:p>
            <a:pPr marL="228600" indent="-228600" algn="l">
              <a:spcAft>
                <a:spcPts val="600"/>
              </a:spcAft>
              <a:buClr>
                <a:srgbClr val="0070C0"/>
              </a:buClr>
              <a:buSzPct val="150000"/>
              <a:buFont typeface="Arial"/>
              <a:buChar char="•"/>
            </a:pPr>
            <a:r>
              <a:rPr lang="en-US" sz="1600" dirty="0">
                <a:latin typeface="Arial" panose="020B0604020202020204" pitchFamily="34" charset="0"/>
                <a:cs typeface="Arial" panose="020B0604020202020204" pitchFamily="34" charset="0"/>
              </a:rPr>
              <a:t>Improve the delivery of those services</a:t>
            </a:r>
          </a:p>
        </p:txBody>
      </p:sp>
      <p:cxnSp>
        <p:nvCxnSpPr>
          <p:cNvPr id="6" name="Straight Connector 5">
            <a:extLst>
              <a:ext uri="{FF2B5EF4-FFF2-40B4-BE49-F238E27FC236}">
                <a16:creationId xmlns:a16="http://schemas.microsoft.com/office/drawing/2014/main" id="{0009CD0A-C710-4948-8430-A44F63C53C78}"/>
              </a:ext>
            </a:extLst>
          </p:cNvPr>
          <p:cNvCxnSpPr/>
          <p:nvPr/>
        </p:nvCxnSpPr>
        <p:spPr>
          <a:xfrm>
            <a:off x="584788" y="890863"/>
            <a:ext cx="1371600" cy="0"/>
          </a:xfrm>
          <a:prstGeom prst="line">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479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1D02DB-DBEB-4C63-A388-0D2C42E2DC99}"/>
              </a:ext>
            </a:extLst>
          </p:cNvPr>
          <p:cNvSpPr/>
          <p:nvPr/>
        </p:nvSpPr>
        <p:spPr>
          <a:xfrm>
            <a:off x="-5407" y="431800"/>
            <a:ext cx="2971800" cy="4334256"/>
          </a:xfrm>
          <a:prstGeom prst="rect">
            <a:avLst/>
          </a:prstGeom>
          <a:gradFill flip="none" rotWithShape="1">
            <a:gsLst>
              <a:gs pos="0">
                <a:schemeClr val="bg1"/>
              </a:gs>
              <a:gs pos="100000">
                <a:srgbClr val="0070C0"/>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40</a:t>
            </a:fld>
            <a:endParaRPr lang="en-US" sz="800" dirty="0">
              <a:solidFill>
                <a:srgbClr val="FFFFFF"/>
              </a:solidFill>
            </a:endParaRPr>
          </a:p>
        </p:txBody>
      </p:sp>
      <p:sp>
        <p:nvSpPr>
          <p:cNvPr id="3" name="TextBox 2">
            <a:extLst>
              <a:ext uri="{FF2B5EF4-FFF2-40B4-BE49-F238E27FC236}">
                <a16:creationId xmlns:a16="http://schemas.microsoft.com/office/drawing/2014/main" id="{0F6F1CFC-5484-44E2-9483-739BE93C62A2}"/>
              </a:ext>
            </a:extLst>
          </p:cNvPr>
          <p:cNvSpPr txBox="1"/>
          <p:nvPr/>
        </p:nvSpPr>
        <p:spPr>
          <a:xfrm>
            <a:off x="927100" y="1087952"/>
            <a:ext cx="7772400" cy="3416320"/>
          </a:xfrm>
          <a:prstGeom prst="rect">
            <a:avLst/>
          </a:prstGeom>
          <a:noFill/>
        </p:spPr>
        <p:txBody>
          <a:bodyPr wrap="square">
            <a:spAutoFit/>
          </a:bodyPr>
          <a:lstStyle/>
          <a:p>
            <a:pPr marL="228600" indent="-228600" eaLnBrk="1" hangingPunct="1">
              <a:spcAft>
                <a:spcPts val="600"/>
              </a:spcAft>
              <a:buClr>
                <a:srgbClr val="00B0F0"/>
              </a:buClr>
              <a:buSzPct val="125000"/>
            </a:pPr>
            <a:r>
              <a:rPr lang="en-US" altLang="en-US" sz="1600" dirty="0">
                <a:latin typeface="Arial" panose="020B0604020202020204" pitchFamily="34" charset="0"/>
                <a:cs typeface="Arial" panose="020B0604020202020204" pitchFamily="34" charset="0"/>
              </a:rPr>
              <a:t>The patterns criteria represented includes:	</a:t>
            </a:r>
          </a:p>
          <a:p>
            <a:pPr marL="228600" lvl="1" indent="-228600" eaLnBrk="1" hangingPunct="1">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Repeat officers:  Officers with complaints from 10 or more complainants in past 3 years.</a:t>
            </a:r>
          </a:p>
          <a:p>
            <a:pPr marL="457200" lvl="4"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2018 – 2 officers</a:t>
            </a:r>
          </a:p>
          <a:p>
            <a:pPr marL="457200" lvl="4"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2019 – 3 officers</a:t>
            </a:r>
          </a:p>
          <a:p>
            <a:pPr marL="457200" lvl="4"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2020 – 2 officers</a:t>
            </a:r>
            <a:br>
              <a:rPr lang="en-US" altLang="en-US" sz="1600" dirty="0">
                <a:latin typeface="Arial" panose="020B0604020202020204" pitchFamily="34" charset="0"/>
                <a:cs typeface="Arial" panose="020B0604020202020204" pitchFamily="34" charset="0"/>
              </a:rPr>
            </a:br>
            <a:endParaRPr lang="en-US" altLang="en-US" sz="1600" dirty="0">
              <a:latin typeface="Arial" panose="020B0604020202020204" pitchFamily="34" charset="0"/>
              <a:cs typeface="Arial" panose="020B0604020202020204" pitchFamily="34" charset="0"/>
            </a:endParaRPr>
          </a:p>
          <a:p>
            <a:pPr marL="228600" lvl="1" indent="-228600" eaLnBrk="1" hangingPunct="1">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Repeat citizens:  Citizens who filed more than 3 complaints in past 3 years.</a:t>
            </a:r>
          </a:p>
          <a:p>
            <a:pPr marL="457200" lvl="4"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2018 – 9 complainants</a:t>
            </a:r>
          </a:p>
          <a:p>
            <a:pPr marL="457200" lvl="4"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2019 – 4 complainants</a:t>
            </a:r>
          </a:p>
          <a:p>
            <a:pPr marL="457200" lvl="4"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2020 – 6 complainants</a:t>
            </a:r>
          </a:p>
        </p:txBody>
      </p:sp>
      <p:sp>
        <p:nvSpPr>
          <p:cNvPr id="5" name="Title 1">
            <a:extLst>
              <a:ext uri="{FF2B5EF4-FFF2-40B4-BE49-F238E27FC236}">
                <a16:creationId xmlns:a16="http://schemas.microsoft.com/office/drawing/2014/main" id="{DB7D6B33-3FB8-4645-ACF1-654A2FFFCCE4}"/>
              </a:ext>
            </a:extLst>
          </p:cNvPr>
          <p:cNvSpPr txBox="1">
            <a:spLocks/>
          </p:cNvSpPr>
          <p:nvPr/>
        </p:nvSpPr>
        <p:spPr>
          <a:xfrm>
            <a:off x="474464" y="438150"/>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Patterns Report</a:t>
            </a:r>
          </a:p>
        </p:txBody>
      </p:sp>
      <p:grpSp>
        <p:nvGrpSpPr>
          <p:cNvPr id="6" name="Group 5">
            <a:extLst>
              <a:ext uri="{FF2B5EF4-FFF2-40B4-BE49-F238E27FC236}">
                <a16:creationId xmlns:a16="http://schemas.microsoft.com/office/drawing/2014/main" id="{E116CA04-E0B3-4F61-9837-F1C6E481E73A}"/>
              </a:ext>
            </a:extLst>
          </p:cNvPr>
          <p:cNvGrpSpPr/>
          <p:nvPr/>
        </p:nvGrpSpPr>
        <p:grpSpPr>
          <a:xfrm>
            <a:off x="7391400" y="4737100"/>
            <a:ext cx="1752600" cy="365760"/>
            <a:chOff x="7391400" y="4737100"/>
            <a:chExt cx="1752600" cy="365760"/>
          </a:xfrm>
        </p:grpSpPr>
        <p:sp>
          <p:nvSpPr>
            <p:cNvPr id="7" name="TextBox 6">
              <a:extLst>
                <a:ext uri="{FF2B5EF4-FFF2-40B4-BE49-F238E27FC236}">
                  <a16:creationId xmlns:a16="http://schemas.microsoft.com/office/drawing/2014/main" id="{480153FE-60C8-4B27-8DAF-DFE0F5FE6C8B}"/>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9" name="Picture 7">
              <a:extLst>
                <a:ext uri="{FF2B5EF4-FFF2-40B4-BE49-F238E27FC236}">
                  <a16:creationId xmlns:a16="http://schemas.microsoft.com/office/drawing/2014/main" id="{E4A9311F-C034-4159-9856-B498F9BBA7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Straight Connector 10">
            <a:extLst>
              <a:ext uri="{FF2B5EF4-FFF2-40B4-BE49-F238E27FC236}">
                <a16:creationId xmlns:a16="http://schemas.microsoft.com/office/drawing/2014/main" id="{07412D6E-BC89-4B5D-AC0E-BD5685EB92C6}"/>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155786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D323B8-92A1-4665-8211-7484CB538AA2}"/>
              </a:ext>
            </a:extLst>
          </p:cNvPr>
          <p:cNvSpPr/>
          <p:nvPr/>
        </p:nvSpPr>
        <p:spPr>
          <a:xfrm>
            <a:off x="0" y="413681"/>
            <a:ext cx="2971800" cy="4334256"/>
          </a:xfrm>
          <a:prstGeom prst="rect">
            <a:avLst/>
          </a:prstGeom>
          <a:gradFill flip="none" rotWithShape="1">
            <a:gsLst>
              <a:gs pos="0">
                <a:schemeClr val="bg1"/>
              </a:gs>
              <a:gs pos="100000">
                <a:srgbClr val="0070C0"/>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7EA990-8F9D-4887-A159-69555FE7901A}"/>
              </a:ext>
            </a:extLst>
          </p:cNvPr>
          <p:cNvSpPr/>
          <p:nvPr/>
        </p:nvSpPr>
        <p:spPr>
          <a:xfrm>
            <a:off x="17905" y="419100"/>
            <a:ext cx="2971800" cy="4334256"/>
          </a:xfrm>
          <a:prstGeom prst="rect">
            <a:avLst/>
          </a:prstGeom>
          <a:gradFill flip="none" rotWithShape="1">
            <a:gsLst>
              <a:gs pos="0">
                <a:schemeClr val="bg1"/>
              </a:gs>
              <a:gs pos="100000">
                <a:srgbClr val="0070C0"/>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41</a:t>
            </a:fld>
            <a:endParaRPr lang="en-US" sz="800" dirty="0">
              <a:solidFill>
                <a:srgbClr val="FFFFFF"/>
              </a:solidFill>
            </a:endParaRPr>
          </a:p>
        </p:txBody>
      </p:sp>
      <p:sp>
        <p:nvSpPr>
          <p:cNvPr id="4" name="TextBox 3">
            <a:extLst>
              <a:ext uri="{FF2B5EF4-FFF2-40B4-BE49-F238E27FC236}">
                <a16:creationId xmlns:a16="http://schemas.microsoft.com/office/drawing/2014/main" id="{591B30B8-81F4-413B-827C-80B525385C8B}"/>
              </a:ext>
            </a:extLst>
          </p:cNvPr>
          <p:cNvSpPr txBox="1"/>
          <p:nvPr/>
        </p:nvSpPr>
        <p:spPr>
          <a:xfrm>
            <a:off x="928479" y="1149350"/>
            <a:ext cx="7772400" cy="2200602"/>
          </a:xfrm>
          <a:prstGeom prst="rect">
            <a:avLst/>
          </a:prstGeom>
          <a:noFill/>
        </p:spPr>
        <p:txBody>
          <a:bodyPr wrap="square">
            <a:spAutoFit/>
          </a:bodyPr>
          <a:lstStyle/>
          <a:p>
            <a:pPr eaLnBrk="1" fontAlgn="auto" hangingPunct="1">
              <a:spcBef>
                <a:spcPts val="0"/>
              </a:spcBef>
              <a:spcAft>
                <a:spcPts val="600"/>
              </a:spcAft>
              <a:buClr>
                <a:srgbClr val="00B0F0"/>
              </a:buClr>
              <a:buSzPct val="125000"/>
              <a:buNone/>
              <a:defRPr/>
            </a:pPr>
            <a:r>
              <a:rPr lang="en-US" sz="1600" dirty="0">
                <a:latin typeface="Arial" panose="020B0604020202020204" pitchFamily="34" charset="0"/>
                <a:cs typeface="Arial" panose="020B0604020202020204" pitchFamily="34" charset="0"/>
              </a:rPr>
              <a:t>The circumstance of each complaint is also tracked in the Annual Patterns Report. The top five repeat circumstances in 2020 were:</a:t>
            </a:r>
          </a:p>
          <a:p>
            <a:pPr marL="228600"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Request for Service (96)</a:t>
            </a:r>
            <a:r>
              <a:rPr lang="en-US" sz="1600" dirty="0">
                <a:latin typeface="Arial" panose="020B0604020202020204" pitchFamily="34" charset="0"/>
                <a:cs typeface="Arial" panose="020B0604020202020204" pitchFamily="34" charset="0"/>
              </a:rPr>
              <a:t> </a:t>
            </a:r>
          </a:p>
          <a:p>
            <a:pPr marL="228600" indent="-228600">
              <a:spcAft>
                <a:spcPts val="600"/>
              </a:spcAft>
              <a:buClr>
                <a:schemeClr val="accent4"/>
              </a:buClr>
              <a:buSzPct val="150000"/>
              <a:buFont typeface="Arial" panose="020B0604020202020204" pitchFamily="34" charset="0"/>
              <a:buChar char="•"/>
            </a:pPr>
            <a:r>
              <a:rPr lang="en-US" sz="1600" dirty="0">
                <a:latin typeface="Arial" panose="020B0604020202020204" pitchFamily="34" charset="0"/>
                <a:cs typeface="Arial" panose="020B0604020202020204" pitchFamily="34" charset="0"/>
              </a:rPr>
              <a:t>Accident (24)</a:t>
            </a:r>
          </a:p>
          <a:p>
            <a:pPr marL="228600"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Communication (18)</a:t>
            </a:r>
          </a:p>
          <a:p>
            <a:pPr marL="228600"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Traffic Stop (16)</a:t>
            </a:r>
          </a:p>
          <a:p>
            <a:pPr marL="228600" indent="-228600">
              <a:spcAft>
                <a:spcPts val="600"/>
              </a:spcAft>
              <a:buClr>
                <a:schemeClr val="accent4"/>
              </a:buClr>
              <a:buSzPct val="150000"/>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General Investigation (15)</a:t>
            </a:r>
          </a:p>
        </p:txBody>
      </p:sp>
      <p:sp>
        <p:nvSpPr>
          <p:cNvPr id="5" name="Title 1">
            <a:extLst>
              <a:ext uri="{FF2B5EF4-FFF2-40B4-BE49-F238E27FC236}">
                <a16:creationId xmlns:a16="http://schemas.microsoft.com/office/drawing/2014/main" id="{DB7D6B33-3FB8-4645-ACF1-654A2FFFCCE4}"/>
              </a:ext>
            </a:extLst>
          </p:cNvPr>
          <p:cNvSpPr txBox="1">
            <a:spLocks/>
          </p:cNvSpPr>
          <p:nvPr/>
        </p:nvSpPr>
        <p:spPr>
          <a:xfrm>
            <a:off x="461764" y="438150"/>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Patterns Report</a:t>
            </a:r>
          </a:p>
        </p:txBody>
      </p:sp>
      <p:grpSp>
        <p:nvGrpSpPr>
          <p:cNvPr id="6" name="Group 5">
            <a:extLst>
              <a:ext uri="{FF2B5EF4-FFF2-40B4-BE49-F238E27FC236}">
                <a16:creationId xmlns:a16="http://schemas.microsoft.com/office/drawing/2014/main" id="{E116CA04-E0B3-4F61-9837-F1C6E481E73A}"/>
              </a:ext>
            </a:extLst>
          </p:cNvPr>
          <p:cNvGrpSpPr/>
          <p:nvPr/>
        </p:nvGrpSpPr>
        <p:grpSpPr>
          <a:xfrm>
            <a:off x="7391400" y="4737100"/>
            <a:ext cx="1752600" cy="365760"/>
            <a:chOff x="7391400" y="4737100"/>
            <a:chExt cx="1752600" cy="365760"/>
          </a:xfrm>
        </p:grpSpPr>
        <p:sp>
          <p:nvSpPr>
            <p:cNvPr id="7" name="TextBox 6">
              <a:extLst>
                <a:ext uri="{FF2B5EF4-FFF2-40B4-BE49-F238E27FC236}">
                  <a16:creationId xmlns:a16="http://schemas.microsoft.com/office/drawing/2014/main" id="{480153FE-60C8-4B27-8DAF-DFE0F5FE6C8B}"/>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9" name="Picture 7">
              <a:extLst>
                <a:ext uri="{FF2B5EF4-FFF2-40B4-BE49-F238E27FC236}">
                  <a16:creationId xmlns:a16="http://schemas.microsoft.com/office/drawing/2014/main" id="{E4A9311F-C034-4159-9856-B498F9BBA76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a:extLst>
              <a:ext uri="{FF2B5EF4-FFF2-40B4-BE49-F238E27FC236}">
                <a16:creationId xmlns:a16="http://schemas.microsoft.com/office/drawing/2014/main" id="{B4914531-3B5D-41AF-9E1E-FCE218847032}"/>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515874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DB6245-C2C0-4A03-A260-7C40698D04A5}"/>
              </a:ext>
            </a:extLst>
          </p:cNvPr>
          <p:cNvSpPr/>
          <p:nvPr/>
        </p:nvSpPr>
        <p:spPr>
          <a:xfrm>
            <a:off x="0" y="390144"/>
            <a:ext cx="2971800" cy="4334256"/>
          </a:xfrm>
          <a:prstGeom prst="rect">
            <a:avLst/>
          </a:prstGeom>
          <a:gradFill flip="none" rotWithShape="1">
            <a:gsLst>
              <a:gs pos="0">
                <a:schemeClr val="bg1"/>
              </a:gs>
              <a:gs pos="100000">
                <a:srgbClr val="0070C0"/>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42</a:t>
            </a:fld>
            <a:endParaRPr lang="en-US" sz="800" dirty="0">
              <a:solidFill>
                <a:srgbClr val="FFFFFF"/>
              </a:solidFill>
            </a:endParaRPr>
          </a:p>
        </p:txBody>
      </p:sp>
      <p:sp>
        <p:nvSpPr>
          <p:cNvPr id="3" name="Title 1">
            <a:extLst>
              <a:ext uri="{FF2B5EF4-FFF2-40B4-BE49-F238E27FC236}">
                <a16:creationId xmlns:a16="http://schemas.microsoft.com/office/drawing/2014/main" id="{3EB3497D-2EDC-49D4-9D3D-5EC09828ED11}"/>
              </a:ext>
            </a:extLst>
          </p:cNvPr>
          <p:cNvSpPr txBox="1">
            <a:spLocks/>
          </p:cNvSpPr>
          <p:nvPr/>
        </p:nvSpPr>
        <p:spPr>
          <a:xfrm>
            <a:off x="457361" y="438150"/>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Annual Report</a:t>
            </a:r>
          </a:p>
        </p:txBody>
      </p:sp>
      <p:sp>
        <p:nvSpPr>
          <p:cNvPr id="4" name="Rectangle 7">
            <a:extLst>
              <a:ext uri="{FF2B5EF4-FFF2-40B4-BE49-F238E27FC236}">
                <a16:creationId xmlns:a16="http://schemas.microsoft.com/office/drawing/2014/main" id="{219B9724-1EFD-45CB-B10D-83338588C6A3}"/>
              </a:ext>
            </a:extLst>
          </p:cNvPr>
          <p:cNvSpPr>
            <a:spLocks noChangeArrowheads="1"/>
          </p:cNvSpPr>
          <p:nvPr/>
        </p:nvSpPr>
        <p:spPr bwMode="auto">
          <a:xfrm>
            <a:off x="933043" y="1145572"/>
            <a:ext cx="7772400" cy="281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nchor="t">
            <a:spAutoFit/>
          </a:bodyPr>
          <a:lstStyle>
            <a:lvl1pPr marL="457200" indent="-457200" eaLnBrk="0" hangingPunct="0">
              <a:spcBef>
                <a:spcPct val="20000"/>
              </a:spcBef>
              <a:buChar char="•"/>
              <a:defRPr sz="3200">
                <a:solidFill>
                  <a:schemeClr val="tx1"/>
                </a:solidFill>
                <a:latin typeface="Arial" charset="0"/>
                <a:cs typeface="Arial" charset="0"/>
              </a:defRPr>
            </a:lvl1pPr>
            <a:lvl2pPr marL="857250" indent="-285750" eaLnBrk="0" hangingPunct="0">
              <a:spcBef>
                <a:spcPct val="20000"/>
              </a:spcBef>
              <a:buChar char="–"/>
              <a:defRPr sz="2800">
                <a:solidFill>
                  <a:schemeClr val="tx1"/>
                </a:solidFill>
                <a:latin typeface="Arial" charset="0"/>
                <a:cs typeface="Arial" charset="0"/>
              </a:defRPr>
            </a:lvl2pPr>
            <a:lvl3pPr marL="120015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marL="228600" indent="-228600" eaLnBrk="1" hangingPunct="1">
              <a:spcBef>
                <a:spcPts val="0"/>
              </a:spcBef>
              <a:spcAft>
                <a:spcPts val="600"/>
              </a:spcAft>
              <a:buClr>
                <a:schemeClr val="accent4"/>
              </a:buClr>
              <a:buSzPct val="150000"/>
              <a:buFont typeface="Arial" panose="020B0604020202020204" pitchFamily="34" charset="0"/>
              <a:buChar char="•"/>
              <a:defRPr/>
            </a:pPr>
            <a:r>
              <a:rPr lang="en-US" altLang="en-US" sz="1600" kern="0" dirty="0">
                <a:latin typeface="+mn-lt"/>
              </a:rPr>
              <a:t>CCA produces a full detailed report annually, summarizing activities for the previous year as well as noting any trends or patterns. The report is public and available via CCA’s website.</a:t>
            </a:r>
          </a:p>
          <a:p>
            <a:pPr marL="228600" indent="-228600" eaLnBrk="1" hangingPunct="1">
              <a:spcBef>
                <a:spcPts val="0"/>
              </a:spcBef>
              <a:spcAft>
                <a:spcPts val="600"/>
              </a:spcAft>
              <a:buClr>
                <a:schemeClr val="accent4"/>
              </a:buClr>
              <a:buSzPct val="150000"/>
              <a:buFont typeface="Arial" panose="020B0604020202020204" pitchFamily="34" charset="0"/>
              <a:buChar char="•"/>
              <a:defRPr/>
            </a:pPr>
            <a:r>
              <a:rPr lang="en-US" altLang="en-US" sz="1600" kern="0" dirty="0">
                <a:latin typeface="+mn-lt"/>
              </a:rPr>
              <a:t>The Annual Report creates dialogue about potential changes, but also, allows the CPD and the CCA to review the past year to see how the recommendations/ observations made and the priorities noted affected change throughout the previous year.</a:t>
            </a:r>
          </a:p>
          <a:p>
            <a:pPr marL="228600" indent="-228600" eaLnBrk="1" hangingPunct="1">
              <a:spcBef>
                <a:spcPts val="0"/>
              </a:spcBef>
              <a:spcAft>
                <a:spcPts val="600"/>
              </a:spcAft>
              <a:buClr>
                <a:schemeClr val="accent4"/>
              </a:buClr>
              <a:buSzPct val="150000"/>
              <a:buFont typeface="Arial" panose="020B0604020202020204" pitchFamily="34" charset="0"/>
              <a:buChar char="•"/>
              <a:defRPr/>
            </a:pPr>
            <a:r>
              <a:rPr lang="en-US" altLang="en-US" sz="1600" kern="0" dirty="0">
                <a:latin typeface="+mn-lt"/>
              </a:rPr>
              <a:t>CCA Annual Reports can be found at:  </a:t>
            </a:r>
            <a:r>
              <a:rPr lang="en-US" altLang="en-US" sz="1600" b="1" kern="0" dirty="0">
                <a:solidFill>
                  <a:srgbClr val="002060"/>
                </a:solidFill>
                <a:latin typeface="+mn-lt"/>
                <a:hlinkClick r:id="rId3">
                  <a:extLst>
                    <a:ext uri="{A12FA001-AC4F-418D-AE19-62706E023703}">
                      <ahyp:hlinkClr xmlns:ahyp="http://schemas.microsoft.com/office/drawing/2018/hyperlinkcolor" val="tx"/>
                    </a:ext>
                  </a:extLst>
                </a:hlinkClick>
              </a:rPr>
              <a:t>cincinnati-oh.gov/ccia /citizen-complaint-annual-reports</a:t>
            </a:r>
            <a:endParaRPr lang="en-US" altLang="en-US" sz="1600" b="1" kern="0" dirty="0">
              <a:solidFill>
                <a:srgbClr val="002060"/>
              </a:solidFill>
              <a:latin typeface="+mn-lt"/>
            </a:endParaRPr>
          </a:p>
          <a:p>
            <a:pPr marL="225425" indent="-225425" eaLnBrk="1" hangingPunct="1">
              <a:spcBef>
                <a:spcPts val="0"/>
              </a:spcBef>
              <a:spcAft>
                <a:spcPts val="1200"/>
              </a:spcAft>
              <a:buClr>
                <a:srgbClr val="00B0F0"/>
              </a:buClr>
              <a:buSzPct val="125000"/>
              <a:buFont typeface="Arial" panose="020B0604020202020204" pitchFamily="34" charset="0"/>
              <a:buChar char="•"/>
              <a:defRPr/>
            </a:pPr>
            <a:endParaRPr lang="en-US" altLang="en-US" sz="1800" kern="0" dirty="0">
              <a:latin typeface="+mn-lt"/>
            </a:endParaRPr>
          </a:p>
        </p:txBody>
      </p:sp>
      <p:grpSp>
        <p:nvGrpSpPr>
          <p:cNvPr id="5" name="Group 4">
            <a:extLst>
              <a:ext uri="{FF2B5EF4-FFF2-40B4-BE49-F238E27FC236}">
                <a16:creationId xmlns:a16="http://schemas.microsoft.com/office/drawing/2014/main" id="{1335680D-CDC3-4999-95BE-F3F753D057C0}"/>
              </a:ext>
            </a:extLst>
          </p:cNvPr>
          <p:cNvGrpSpPr/>
          <p:nvPr/>
        </p:nvGrpSpPr>
        <p:grpSpPr>
          <a:xfrm>
            <a:off x="7391400" y="4737100"/>
            <a:ext cx="1752600" cy="365760"/>
            <a:chOff x="7391400" y="4737100"/>
            <a:chExt cx="1752600" cy="365760"/>
          </a:xfrm>
        </p:grpSpPr>
        <p:sp>
          <p:nvSpPr>
            <p:cNvPr id="6" name="TextBox 5">
              <a:extLst>
                <a:ext uri="{FF2B5EF4-FFF2-40B4-BE49-F238E27FC236}">
                  <a16:creationId xmlns:a16="http://schemas.microsoft.com/office/drawing/2014/main" id="{A2F7FDD1-725C-4ECD-8924-FC6DE18AF793}"/>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7" name="Picture 7">
              <a:extLst>
                <a:ext uri="{FF2B5EF4-FFF2-40B4-BE49-F238E27FC236}">
                  <a16:creationId xmlns:a16="http://schemas.microsoft.com/office/drawing/2014/main" id="{EC8599BD-98B1-4035-9FB5-002A602382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a:extLst>
              <a:ext uri="{FF2B5EF4-FFF2-40B4-BE49-F238E27FC236}">
                <a16:creationId xmlns:a16="http://schemas.microsoft.com/office/drawing/2014/main" id="{AECE950E-E5E6-4FC6-9CFC-91C3F6AB107E}"/>
              </a:ext>
            </a:extLst>
          </p:cNvPr>
          <p:cNvGrpSpPr/>
          <p:nvPr/>
        </p:nvGrpSpPr>
        <p:grpSpPr>
          <a:xfrm>
            <a:off x="7408664" y="4737100"/>
            <a:ext cx="1752600" cy="365760"/>
            <a:chOff x="7391400" y="4737100"/>
            <a:chExt cx="1752600" cy="365760"/>
          </a:xfrm>
        </p:grpSpPr>
        <p:sp>
          <p:nvSpPr>
            <p:cNvPr id="13" name="TextBox 12">
              <a:extLst>
                <a:ext uri="{FF2B5EF4-FFF2-40B4-BE49-F238E27FC236}">
                  <a16:creationId xmlns:a16="http://schemas.microsoft.com/office/drawing/2014/main" id="{47708972-BEE4-48CB-BA6A-7984B0452789}"/>
                </a:ext>
              </a:extLst>
            </p:cNvPr>
            <p:cNvSpPr txBox="1"/>
            <p:nvPr/>
          </p:nvSpPr>
          <p:spPr>
            <a:xfrm>
              <a:off x="7391400" y="4737100"/>
              <a:ext cx="1752600" cy="365760"/>
            </a:xfrm>
            <a:prstGeom prst="rect">
              <a:avLst/>
            </a:prstGeom>
            <a:solidFill>
              <a:schemeClr val="bg1"/>
            </a:solidFill>
            <a:ln>
              <a:solidFill>
                <a:schemeClr val="bg1"/>
              </a:solidFill>
            </a:ln>
          </p:spPr>
          <p:txBody>
            <a:bodyPr wrap="square" rtlCol="0">
              <a:spAutoFit/>
            </a:bodyPr>
            <a:lstStyle/>
            <a:p>
              <a:endParaRPr lang="en-US" dirty="0"/>
            </a:p>
          </p:txBody>
        </p:sp>
        <p:pic>
          <p:nvPicPr>
            <p:cNvPr id="14" name="Picture 7">
              <a:extLst>
                <a:ext uri="{FF2B5EF4-FFF2-40B4-BE49-F238E27FC236}">
                  <a16:creationId xmlns:a16="http://schemas.microsoft.com/office/drawing/2014/main" id="{49D0EF9C-1776-4F4F-8B33-2261666649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07941" y="4737100"/>
              <a:ext cx="10429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Straight Connector 16">
            <a:extLst>
              <a:ext uri="{FF2B5EF4-FFF2-40B4-BE49-F238E27FC236}">
                <a16:creationId xmlns:a16="http://schemas.microsoft.com/office/drawing/2014/main" id="{5600E8B9-2D2C-4066-BDCD-63AB31ADD24F}"/>
              </a:ext>
            </a:extLst>
          </p:cNvPr>
          <p:cNvCxnSpPr>
            <a:cxnSpLocks/>
          </p:cNvCxnSpPr>
          <p:nvPr/>
        </p:nvCxnSpPr>
        <p:spPr>
          <a:xfrm rot="5400000">
            <a:off x="1257300" y="210774"/>
            <a:ext cx="0" cy="1371600"/>
          </a:xfrm>
          <a:prstGeom prst="line">
            <a:avLst/>
          </a:prstGeom>
          <a:ln w="38100">
            <a:solidFill>
              <a:schemeClr val="accent4"/>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38983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CBFF83B-D873-494D-890E-FAE60CCB57F0}"/>
              </a:ext>
            </a:extLst>
          </p:cNvPr>
          <p:cNvSpPr/>
          <p:nvPr/>
        </p:nvSpPr>
        <p:spPr>
          <a:xfrm>
            <a:off x="0" y="419100"/>
            <a:ext cx="2971800" cy="4334256"/>
          </a:xfrm>
          <a:prstGeom prst="rect">
            <a:avLst/>
          </a:prstGeom>
          <a:gradFill flip="none" rotWithShape="1">
            <a:gsLst>
              <a:gs pos="0">
                <a:schemeClr val="bg1"/>
              </a:gs>
              <a:gs pos="100000">
                <a:srgbClr val="1291D1"/>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5</a:t>
            </a:fld>
            <a:endParaRPr lang="en-US" sz="800" dirty="0">
              <a:solidFill>
                <a:srgbClr val="FFFFFF"/>
              </a:solidFill>
            </a:endParaRPr>
          </a:p>
        </p:txBody>
      </p:sp>
      <p:sp>
        <p:nvSpPr>
          <p:cNvPr id="8" name="Title 1"/>
          <p:cNvSpPr txBox="1">
            <a:spLocks/>
          </p:cNvSpPr>
          <p:nvPr/>
        </p:nvSpPr>
        <p:spPr>
          <a:xfrm>
            <a:off x="456282" y="443189"/>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History</a:t>
            </a:r>
            <a:endParaRPr lang="en-US" sz="2000" b="1" i="1" dirty="0">
              <a:solidFill>
                <a:srgbClr val="002060"/>
              </a:solidFill>
            </a:endParaRPr>
          </a:p>
        </p:txBody>
      </p:sp>
      <p:sp>
        <p:nvSpPr>
          <p:cNvPr id="10" name="Title 1"/>
          <p:cNvSpPr txBox="1">
            <a:spLocks/>
          </p:cNvSpPr>
          <p:nvPr/>
        </p:nvSpPr>
        <p:spPr>
          <a:xfrm>
            <a:off x="926182" y="1066698"/>
            <a:ext cx="7772400" cy="285140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00B0F0"/>
              </a:buClr>
            </a:pPr>
            <a:r>
              <a:rPr lang="en-US" sz="1600" b="1" dirty="0">
                <a:latin typeface="+mn-lt"/>
              </a:rPr>
              <a:t>Cincinnati Civil Disorders of 2001</a:t>
            </a:r>
          </a:p>
          <a:p>
            <a:pPr marL="228600" indent="-228600" algn="l">
              <a:spcAft>
                <a:spcPts val="600"/>
              </a:spcAft>
              <a:buClr>
                <a:schemeClr val="accent4"/>
              </a:buClr>
              <a:buSzPct val="150000"/>
              <a:buFont typeface="Arial" panose="020B0604020202020204" pitchFamily="34" charset="0"/>
              <a:buChar char="•"/>
            </a:pPr>
            <a:r>
              <a:rPr lang="en-US" altLang="en-US" sz="1600" dirty="0">
                <a:latin typeface="+mn-lt"/>
              </a:rPr>
              <a:t>Civil unrest occurred in and around the Over-the-Rhine neighborhood from April 9 to 13, 2001. This was the largest urban disturbance in the United States since the 1992 Los Angeles riots.</a:t>
            </a:r>
          </a:p>
          <a:p>
            <a:pPr marL="228600" indent="-228600" algn="l">
              <a:spcAft>
                <a:spcPts val="600"/>
              </a:spcAft>
              <a:buClr>
                <a:schemeClr val="accent4"/>
              </a:buClr>
              <a:buSzPct val="150000"/>
              <a:buFont typeface="Arial" panose="020B0604020202020204" pitchFamily="34" charset="0"/>
              <a:buChar char="•"/>
            </a:pPr>
            <a:r>
              <a:rPr lang="en-US" altLang="en-US" sz="1600" dirty="0">
                <a:latin typeface="+mn-lt"/>
              </a:rPr>
              <a:t>Sparked after 19-year-old Timothy Thomas, an unarmed black male, was shot and killed by a Cincinnati Police Officer during an attempt to arrest him for non-violent misdemeanors, mostly traffic citations.</a:t>
            </a:r>
          </a:p>
          <a:p>
            <a:pPr algn="l">
              <a:spcAft>
                <a:spcPts val="600"/>
              </a:spcAft>
              <a:buClr>
                <a:srgbClr val="1291D1"/>
              </a:buClr>
            </a:pPr>
            <a:endParaRPr lang="en-US" sz="1600"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009CD0A-C710-4948-8430-A44F63C53C78}"/>
              </a:ext>
            </a:extLst>
          </p:cNvPr>
          <p:cNvCxnSpPr/>
          <p:nvPr/>
        </p:nvCxnSpPr>
        <p:spPr>
          <a:xfrm>
            <a:off x="553036" y="901219"/>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79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CB2BE8-9421-440D-9A53-3E5318112CBA}"/>
              </a:ext>
            </a:extLst>
          </p:cNvPr>
          <p:cNvSpPr/>
          <p:nvPr/>
        </p:nvSpPr>
        <p:spPr>
          <a:xfrm>
            <a:off x="0" y="419100"/>
            <a:ext cx="2971800" cy="4334256"/>
          </a:xfrm>
          <a:prstGeom prst="rect">
            <a:avLst/>
          </a:prstGeom>
          <a:gradFill flip="none" rotWithShape="1">
            <a:gsLst>
              <a:gs pos="0">
                <a:schemeClr val="bg1"/>
              </a:gs>
              <a:gs pos="100000">
                <a:srgbClr val="1291D1"/>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6</a:t>
            </a:fld>
            <a:endParaRPr lang="en-US" sz="800" dirty="0">
              <a:solidFill>
                <a:srgbClr val="FFFFFF"/>
              </a:solidFill>
            </a:endParaRPr>
          </a:p>
        </p:txBody>
      </p:sp>
      <p:sp>
        <p:nvSpPr>
          <p:cNvPr id="10" name="Title 1"/>
          <p:cNvSpPr txBox="1">
            <a:spLocks/>
          </p:cNvSpPr>
          <p:nvPr/>
        </p:nvSpPr>
        <p:spPr>
          <a:xfrm>
            <a:off x="926181" y="1066698"/>
            <a:ext cx="7772400" cy="285140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00B0F0"/>
              </a:buClr>
            </a:pPr>
            <a:r>
              <a:rPr lang="en-US" altLang="en-US" sz="1600" b="1" dirty="0"/>
              <a:t>Change Did Not Come Easily</a:t>
            </a:r>
            <a:endParaRPr lang="en-US" sz="1600" b="1" dirty="0"/>
          </a:p>
          <a:p>
            <a:pPr marL="228600" indent="-228600" algn="l">
              <a:spcAft>
                <a:spcPts val="600"/>
              </a:spcAft>
              <a:buClr>
                <a:schemeClr val="accent4"/>
              </a:buClr>
              <a:buSzPct val="150000"/>
              <a:buFont typeface="Arial" panose="020B0604020202020204" pitchFamily="34" charset="0"/>
              <a:buChar char="•"/>
              <a:defRPr/>
            </a:pPr>
            <a:r>
              <a:rPr lang="en-US" altLang="en-US" sz="1600" dirty="0"/>
              <a:t>In the 6 years before the riots, 15 black men died during confrontation or while in custody while no white suspects were killed in that period.</a:t>
            </a:r>
          </a:p>
          <a:p>
            <a:pPr marL="228600" indent="-228600" algn="l">
              <a:spcAft>
                <a:spcPts val="600"/>
              </a:spcAft>
              <a:buClr>
                <a:schemeClr val="accent4"/>
              </a:buClr>
              <a:buSzPct val="150000"/>
              <a:buFont typeface="Arial" panose="020B0604020202020204" pitchFamily="34" charset="0"/>
              <a:buChar char="•"/>
              <a:defRPr/>
            </a:pPr>
            <a:r>
              <a:rPr lang="en-US" altLang="en-US" sz="1600" dirty="0"/>
              <a:t>Three weeks before the riots, the American Civil Liberties Union (ACLU) and a group of local organizations filed a lawsuit against the Cincinnati Police Department (CPD) and City, alleging 30 years of racial profiling.  </a:t>
            </a:r>
            <a:endParaRPr lang="en-US" sz="1600" dirty="0"/>
          </a:p>
          <a:p>
            <a:pPr algn="l">
              <a:spcAft>
                <a:spcPts val="600"/>
              </a:spcAft>
              <a:buClr>
                <a:srgbClr val="1291D1"/>
              </a:buClr>
            </a:pPr>
            <a:endParaRPr lang="en-US" sz="1600" dirty="0">
              <a:cs typeface="Arial" panose="020B0604020202020204" pitchFamily="34" charset="0"/>
            </a:endParaRPr>
          </a:p>
        </p:txBody>
      </p:sp>
      <p:sp>
        <p:nvSpPr>
          <p:cNvPr id="9" name="Title 1">
            <a:extLst>
              <a:ext uri="{FF2B5EF4-FFF2-40B4-BE49-F238E27FC236}">
                <a16:creationId xmlns:a16="http://schemas.microsoft.com/office/drawing/2014/main" id="{973C8498-F5E6-4B79-895E-EEC74BB91101}"/>
              </a:ext>
            </a:extLst>
          </p:cNvPr>
          <p:cNvSpPr txBox="1">
            <a:spLocks/>
          </p:cNvSpPr>
          <p:nvPr/>
        </p:nvSpPr>
        <p:spPr>
          <a:xfrm>
            <a:off x="456282" y="443189"/>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History</a:t>
            </a:r>
            <a:endParaRPr lang="en-US" sz="2000" b="1" i="1" dirty="0">
              <a:solidFill>
                <a:srgbClr val="002060"/>
              </a:solidFill>
            </a:endParaRPr>
          </a:p>
        </p:txBody>
      </p:sp>
      <p:cxnSp>
        <p:nvCxnSpPr>
          <p:cNvPr id="11" name="Straight Connector 10">
            <a:extLst>
              <a:ext uri="{FF2B5EF4-FFF2-40B4-BE49-F238E27FC236}">
                <a16:creationId xmlns:a16="http://schemas.microsoft.com/office/drawing/2014/main" id="{7920EB9D-42DD-4841-994E-E1ABC6FAB199}"/>
              </a:ext>
            </a:extLst>
          </p:cNvPr>
          <p:cNvCxnSpPr/>
          <p:nvPr/>
        </p:nvCxnSpPr>
        <p:spPr>
          <a:xfrm>
            <a:off x="553036" y="901219"/>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40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EBFA30-8590-4585-9DC8-3666D8A1EC61}"/>
              </a:ext>
            </a:extLst>
          </p:cNvPr>
          <p:cNvSpPr/>
          <p:nvPr/>
        </p:nvSpPr>
        <p:spPr>
          <a:xfrm>
            <a:off x="0" y="419100"/>
            <a:ext cx="2971800" cy="4334256"/>
          </a:xfrm>
          <a:prstGeom prst="rect">
            <a:avLst/>
          </a:prstGeom>
          <a:gradFill flip="none" rotWithShape="1">
            <a:gsLst>
              <a:gs pos="0">
                <a:schemeClr val="bg1"/>
              </a:gs>
              <a:gs pos="100000">
                <a:srgbClr val="1291D1"/>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7</a:t>
            </a:fld>
            <a:endParaRPr lang="en-US" sz="800" dirty="0">
              <a:solidFill>
                <a:srgbClr val="FFFFFF"/>
              </a:solidFill>
            </a:endParaRPr>
          </a:p>
        </p:txBody>
      </p:sp>
      <p:sp>
        <p:nvSpPr>
          <p:cNvPr id="10" name="Title 1"/>
          <p:cNvSpPr txBox="1">
            <a:spLocks/>
          </p:cNvSpPr>
          <p:nvPr/>
        </p:nvSpPr>
        <p:spPr>
          <a:xfrm>
            <a:off x="926181" y="1066698"/>
            <a:ext cx="7772400" cy="3342638"/>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C2D34F"/>
              </a:buClr>
            </a:pPr>
            <a:r>
              <a:rPr lang="en-US" altLang="en-US" sz="1600" b="1" dirty="0">
                <a:latin typeface="+mn-lt"/>
              </a:rPr>
              <a:t>New Policing Strategy Adopted</a:t>
            </a:r>
            <a:endParaRPr lang="en-US" sz="1600" b="1" dirty="0">
              <a:latin typeface="+mn-lt"/>
            </a:endParaRPr>
          </a:p>
          <a:p>
            <a:pPr marL="228600" indent="-228600" algn="l">
              <a:spcAft>
                <a:spcPts val="600"/>
              </a:spcAft>
              <a:buClr>
                <a:schemeClr val="accent4"/>
              </a:buClr>
              <a:buSzPct val="150000"/>
              <a:buFont typeface="Arial" panose="020B0604020202020204" pitchFamily="34" charset="0"/>
              <a:buChar char="•"/>
              <a:defRPr/>
            </a:pPr>
            <a:r>
              <a:rPr lang="en-US" sz="1600" dirty="0">
                <a:latin typeface="+mn-lt"/>
              </a:rPr>
              <a:t>The lawsuit led to the </a:t>
            </a:r>
            <a:r>
              <a:rPr lang="en-US" sz="1600" b="1" dirty="0">
                <a:latin typeface="+mn-lt"/>
              </a:rPr>
              <a:t>Collaborative Agreement (CA)</a:t>
            </a:r>
            <a:r>
              <a:rPr lang="en-US" sz="1600" dirty="0">
                <a:latin typeface="+mn-lt"/>
              </a:rPr>
              <a:t>, which required CPD to adopt community-oriented policing</a:t>
            </a:r>
            <a:r>
              <a:rPr lang="en-US" sz="1600" b="1" dirty="0">
                <a:latin typeface="+mn-lt"/>
              </a:rPr>
              <a:t>.</a:t>
            </a:r>
            <a:r>
              <a:rPr lang="en-US" sz="1600" dirty="0">
                <a:latin typeface="+mn-lt"/>
              </a:rPr>
              <a:t> </a:t>
            </a:r>
          </a:p>
          <a:p>
            <a:pPr marL="228600" indent="-228600" algn="l">
              <a:spcAft>
                <a:spcPts val="600"/>
              </a:spcAft>
              <a:buClr>
                <a:schemeClr val="accent4"/>
              </a:buClr>
              <a:buSzPct val="150000"/>
              <a:buFont typeface="Arial" panose="020B0604020202020204" pitchFamily="34" charset="0"/>
              <a:buChar char="•"/>
              <a:defRPr/>
            </a:pPr>
            <a:r>
              <a:rPr lang="en-US" sz="1600" dirty="0">
                <a:latin typeface="+mn-lt"/>
              </a:rPr>
              <a:t>A </a:t>
            </a:r>
            <a:r>
              <a:rPr lang="en-US" sz="1600" b="1" dirty="0">
                <a:latin typeface="+mn-lt"/>
              </a:rPr>
              <a:t>Memorandum of Agreement (MOA)</a:t>
            </a:r>
            <a:r>
              <a:rPr lang="en-US" sz="1600" dirty="0">
                <a:latin typeface="+mn-lt"/>
              </a:rPr>
              <a:t> between the U.S. Department of Justice (DOJ), the City and the CPD was executed, creating initiatives to improve policing in Cincinnati.</a:t>
            </a:r>
          </a:p>
          <a:p>
            <a:pPr marL="228600" indent="-228600" algn="l">
              <a:spcAft>
                <a:spcPts val="600"/>
              </a:spcAft>
              <a:buClr>
                <a:schemeClr val="accent4"/>
              </a:buClr>
              <a:buSzPct val="150000"/>
              <a:buFont typeface="Arial" panose="020B0604020202020204" pitchFamily="34" charset="0"/>
              <a:buChar char="•"/>
              <a:defRPr/>
            </a:pPr>
            <a:r>
              <a:rPr lang="en-US" sz="1600" dirty="0">
                <a:latin typeface="+mn-lt"/>
              </a:rPr>
              <a:t>U.S. District Judge Susan </a:t>
            </a:r>
            <a:r>
              <a:rPr lang="en-US" sz="1600" dirty="0" err="1">
                <a:latin typeface="+mn-lt"/>
              </a:rPr>
              <a:t>Dlott</a:t>
            </a:r>
            <a:r>
              <a:rPr lang="en-US" sz="1600" dirty="0">
                <a:latin typeface="+mn-lt"/>
              </a:rPr>
              <a:t> appointed a federal monitor who oversaw compliance for the next 6 years.</a:t>
            </a:r>
          </a:p>
        </p:txBody>
      </p:sp>
      <p:sp>
        <p:nvSpPr>
          <p:cNvPr id="9" name="Title 1">
            <a:extLst>
              <a:ext uri="{FF2B5EF4-FFF2-40B4-BE49-F238E27FC236}">
                <a16:creationId xmlns:a16="http://schemas.microsoft.com/office/drawing/2014/main" id="{317D29FF-B7CD-48DB-948C-0B9F0F7FF8EA}"/>
              </a:ext>
            </a:extLst>
          </p:cNvPr>
          <p:cNvSpPr txBox="1">
            <a:spLocks/>
          </p:cNvSpPr>
          <p:nvPr/>
        </p:nvSpPr>
        <p:spPr>
          <a:xfrm>
            <a:off x="456282" y="443189"/>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History</a:t>
            </a:r>
            <a:endParaRPr lang="en-US" sz="2000" b="1" i="1" dirty="0">
              <a:solidFill>
                <a:srgbClr val="002060"/>
              </a:solidFill>
            </a:endParaRPr>
          </a:p>
        </p:txBody>
      </p:sp>
      <p:cxnSp>
        <p:nvCxnSpPr>
          <p:cNvPr id="11" name="Straight Connector 10">
            <a:extLst>
              <a:ext uri="{FF2B5EF4-FFF2-40B4-BE49-F238E27FC236}">
                <a16:creationId xmlns:a16="http://schemas.microsoft.com/office/drawing/2014/main" id="{B3F367E2-339E-43DD-9421-801575741F14}"/>
              </a:ext>
            </a:extLst>
          </p:cNvPr>
          <p:cNvCxnSpPr/>
          <p:nvPr/>
        </p:nvCxnSpPr>
        <p:spPr>
          <a:xfrm>
            <a:off x="553036" y="901219"/>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720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E0433D-F910-4EB8-B184-4CE7F64116BC}"/>
              </a:ext>
            </a:extLst>
          </p:cNvPr>
          <p:cNvSpPr/>
          <p:nvPr/>
        </p:nvSpPr>
        <p:spPr>
          <a:xfrm>
            <a:off x="0" y="419100"/>
            <a:ext cx="2971800" cy="4334256"/>
          </a:xfrm>
          <a:prstGeom prst="rect">
            <a:avLst/>
          </a:prstGeom>
          <a:gradFill flip="none" rotWithShape="1">
            <a:gsLst>
              <a:gs pos="0">
                <a:schemeClr val="bg1"/>
              </a:gs>
              <a:gs pos="100000">
                <a:srgbClr val="1291D1"/>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8</a:t>
            </a:fld>
            <a:endParaRPr lang="en-US" sz="800" dirty="0">
              <a:solidFill>
                <a:srgbClr val="FFFFFF"/>
              </a:solidFill>
            </a:endParaRPr>
          </a:p>
        </p:txBody>
      </p:sp>
      <p:sp>
        <p:nvSpPr>
          <p:cNvPr id="10" name="Title 1"/>
          <p:cNvSpPr txBox="1">
            <a:spLocks/>
          </p:cNvSpPr>
          <p:nvPr/>
        </p:nvSpPr>
        <p:spPr>
          <a:xfrm>
            <a:off x="926181" y="1066698"/>
            <a:ext cx="7772400" cy="344284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00B0F0"/>
              </a:buClr>
            </a:pPr>
            <a:r>
              <a:rPr lang="en-US" altLang="en-US" sz="1600" dirty="0">
                <a:latin typeface="+mn-lt"/>
              </a:rPr>
              <a:t>The CA, enacted in April 2002, outlined the following objectives:</a:t>
            </a:r>
          </a:p>
          <a:p>
            <a:pPr marL="228600" lvl="1" indent="-228600">
              <a:spcBef>
                <a:spcPct val="0"/>
              </a:spcBef>
              <a:spcAft>
                <a:spcPts val="600"/>
              </a:spcAft>
              <a:buClr>
                <a:srgbClr val="C2D34F"/>
              </a:buClr>
              <a:buSzPct val="150000"/>
              <a:buFont typeface="Arial" panose="020B0604020202020204" pitchFamily="34" charset="0"/>
              <a:buChar char="•"/>
              <a:defRPr/>
            </a:pPr>
            <a:r>
              <a:rPr lang="en-US" altLang="en-US" sz="1600" dirty="0"/>
              <a:t>Establish mutual accountability and responsibility for evaluation of  community problem solving implementation.</a:t>
            </a:r>
          </a:p>
          <a:p>
            <a:pPr marL="228600" lvl="1" indent="-228600">
              <a:spcBef>
                <a:spcPct val="0"/>
              </a:spcBef>
              <a:spcAft>
                <a:spcPts val="600"/>
              </a:spcAft>
              <a:buClr>
                <a:srgbClr val="C2D34F"/>
              </a:buClr>
              <a:buSzPct val="150000"/>
              <a:buFont typeface="Arial" panose="020B0604020202020204" pitchFamily="34" charset="0"/>
              <a:buChar char="•"/>
              <a:defRPr/>
            </a:pPr>
            <a:r>
              <a:rPr lang="en-US" altLang="en-US" sz="1600" dirty="0"/>
              <a:t>Use of force complaint process and compliance with the MOA.</a:t>
            </a:r>
          </a:p>
          <a:p>
            <a:pPr marL="228600" lvl="1" indent="-228600">
              <a:spcBef>
                <a:spcPct val="0"/>
              </a:spcBef>
              <a:spcAft>
                <a:spcPts val="600"/>
              </a:spcAft>
              <a:buClr>
                <a:srgbClr val="C2D34F"/>
              </a:buClr>
              <a:buSzPct val="150000"/>
              <a:buFont typeface="Arial" panose="020B0604020202020204" pitchFamily="34" charset="0"/>
              <a:buChar char="•"/>
              <a:defRPr/>
            </a:pPr>
            <a:r>
              <a:rPr lang="en-US" altLang="en-US" sz="1600" dirty="0"/>
              <a:t>Collaboration to ensure fair, equitable and courteous treatment for all.</a:t>
            </a:r>
          </a:p>
          <a:p>
            <a:pPr marL="228600" lvl="1" indent="-228600">
              <a:spcBef>
                <a:spcPct val="0"/>
              </a:spcBef>
              <a:spcAft>
                <a:spcPts val="600"/>
              </a:spcAft>
              <a:buClr>
                <a:srgbClr val="C2D34F"/>
              </a:buClr>
              <a:buSzPct val="150000"/>
              <a:buFont typeface="Arial" panose="020B0604020202020204" pitchFamily="34" charset="0"/>
              <a:buChar char="•"/>
              <a:defRPr/>
            </a:pPr>
            <a:r>
              <a:rPr lang="en-US" altLang="en-US" sz="1600" dirty="0"/>
              <a:t>Build relationships of respect, cooperation and trust within and between police and communities.</a:t>
            </a:r>
          </a:p>
        </p:txBody>
      </p:sp>
      <p:sp>
        <p:nvSpPr>
          <p:cNvPr id="9" name="Title 1">
            <a:extLst>
              <a:ext uri="{FF2B5EF4-FFF2-40B4-BE49-F238E27FC236}">
                <a16:creationId xmlns:a16="http://schemas.microsoft.com/office/drawing/2014/main" id="{27CE37BA-D60E-4574-B634-AC3B5C5F004A}"/>
              </a:ext>
            </a:extLst>
          </p:cNvPr>
          <p:cNvSpPr txBox="1">
            <a:spLocks/>
          </p:cNvSpPr>
          <p:nvPr/>
        </p:nvSpPr>
        <p:spPr>
          <a:xfrm>
            <a:off x="456282" y="443189"/>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History</a:t>
            </a:r>
            <a:endParaRPr lang="en-US" sz="2000" b="1" i="1" dirty="0">
              <a:solidFill>
                <a:srgbClr val="002060"/>
              </a:solidFill>
            </a:endParaRPr>
          </a:p>
        </p:txBody>
      </p:sp>
      <p:cxnSp>
        <p:nvCxnSpPr>
          <p:cNvPr id="11" name="Straight Connector 10">
            <a:extLst>
              <a:ext uri="{FF2B5EF4-FFF2-40B4-BE49-F238E27FC236}">
                <a16:creationId xmlns:a16="http://schemas.microsoft.com/office/drawing/2014/main" id="{FB1C64DE-770B-45BF-89FA-E89DD2145741}"/>
              </a:ext>
            </a:extLst>
          </p:cNvPr>
          <p:cNvCxnSpPr/>
          <p:nvPr/>
        </p:nvCxnSpPr>
        <p:spPr>
          <a:xfrm>
            <a:off x="553036" y="901219"/>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526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E9E598-7DE9-48FD-8327-61A87701F3A3}"/>
              </a:ext>
            </a:extLst>
          </p:cNvPr>
          <p:cNvSpPr/>
          <p:nvPr/>
        </p:nvSpPr>
        <p:spPr>
          <a:xfrm>
            <a:off x="0" y="419100"/>
            <a:ext cx="2971800" cy="4334256"/>
          </a:xfrm>
          <a:prstGeom prst="rect">
            <a:avLst/>
          </a:prstGeom>
          <a:gradFill flip="none" rotWithShape="1">
            <a:gsLst>
              <a:gs pos="0">
                <a:schemeClr val="bg1"/>
              </a:gs>
              <a:gs pos="100000">
                <a:srgbClr val="1291D1"/>
              </a:gs>
            </a:gsLst>
            <a:lin ang="10800000" scaled="1"/>
            <a:tileRect/>
          </a:gradFill>
          <a:ln>
            <a:noFill/>
          </a:ln>
          <a:effectLst>
            <a:outerShdw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ubtitle 4"/>
          <p:cNvSpPr txBox="1">
            <a:spLocks/>
          </p:cNvSpPr>
          <p:nvPr/>
        </p:nvSpPr>
        <p:spPr>
          <a:xfrm>
            <a:off x="6183124" y="83967"/>
            <a:ext cx="2751318" cy="23033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894D36D7-34AC-624A-A88C-A8D9820107E1}" type="slidenum">
              <a:rPr lang="en-US" sz="800" smtClean="0">
                <a:solidFill>
                  <a:srgbClr val="FFFFFF"/>
                </a:solidFill>
              </a:rPr>
              <a:t>9</a:t>
            </a:fld>
            <a:endParaRPr lang="en-US" sz="800" dirty="0">
              <a:solidFill>
                <a:srgbClr val="FFFFFF"/>
              </a:solidFill>
            </a:endParaRPr>
          </a:p>
        </p:txBody>
      </p:sp>
      <p:sp>
        <p:nvSpPr>
          <p:cNvPr id="10" name="Title 1"/>
          <p:cNvSpPr txBox="1">
            <a:spLocks/>
          </p:cNvSpPr>
          <p:nvPr/>
        </p:nvSpPr>
        <p:spPr>
          <a:xfrm>
            <a:off x="926181" y="1066698"/>
            <a:ext cx="7772400" cy="2851406"/>
          </a:xfrm>
          <a:prstGeom prst="rect">
            <a:avLst/>
          </a:prstGeom>
        </p:spPr>
        <p:txBody>
          <a:bodyPr vert="horz" lIns="91440" tIns="45720" rIns="91440" bIns="45720" numCol="1"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28600" indent="-228600" algn="l">
              <a:spcAft>
                <a:spcPts val="600"/>
              </a:spcAft>
              <a:buClr>
                <a:srgbClr val="00B0F0"/>
              </a:buClr>
            </a:pPr>
            <a:r>
              <a:rPr lang="en-US" altLang="en-US" sz="1600" dirty="0">
                <a:latin typeface="+mn-lt"/>
              </a:rPr>
              <a:t>The CA, enacted in April 2002, outlined the following objectives:</a:t>
            </a:r>
          </a:p>
          <a:p>
            <a:pPr marL="228600" lvl="1" indent="-228600">
              <a:spcBef>
                <a:spcPct val="0"/>
              </a:spcBef>
              <a:spcAft>
                <a:spcPts val="600"/>
              </a:spcAft>
              <a:buClr>
                <a:schemeClr val="accent4"/>
              </a:buClr>
              <a:buSzPct val="150000"/>
              <a:buFont typeface="Arial" panose="020B0604020202020204" pitchFamily="34" charset="0"/>
              <a:buChar char="•"/>
              <a:defRPr/>
            </a:pPr>
            <a:r>
              <a:rPr lang="en-US" altLang="en-US" sz="1600" dirty="0"/>
              <a:t>Improve education, oversight, monitoring, hiring practices and accountability within CPD.</a:t>
            </a:r>
          </a:p>
          <a:p>
            <a:pPr marL="228600" lvl="1" indent="-228600">
              <a:spcBef>
                <a:spcPct val="0"/>
              </a:spcBef>
              <a:spcAft>
                <a:spcPts val="600"/>
              </a:spcAft>
              <a:buClr>
                <a:schemeClr val="accent4"/>
              </a:buClr>
              <a:buSzPct val="150000"/>
              <a:buFont typeface="Arial" panose="020B0604020202020204" pitchFamily="34" charset="0"/>
              <a:buChar char="•"/>
              <a:defRPr/>
            </a:pPr>
            <a:r>
              <a:rPr lang="en-US" altLang="en-US" sz="1600" dirty="0"/>
              <a:t>Create methods to enhance the public’s understanding of CPD policies and procedures and to recognize exceptional service in an effort to foster support for CPD.</a:t>
            </a:r>
          </a:p>
          <a:p>
            <a:pPr marL="228600" lvl="1" indent="-228600">
              <a:spcBef>
                <a:spcPct val="0"/>
              </a:spcBef>
              <a:spcAft>
                <a:spcPts val="600"/>
              </a:spcAft>
              <a:buClr>
                <a:schemeClr val="accent4"/>
              </a:buClr>
              <a:buSzPct val="150000"/>
              <a:buFont typeface="Arial" panose="020B0604020202020204" pitchFamily="34" charset="0"/>
              <a:buChar char="•"/>
              <a:defRPr/>
            </a:pPr>
            <a:r>
              <a:rPr lang="en-US" altLang="en-US" sz="1600" dirty="0"/>
              <a:t>Create CCA.</a:t>
            </a:r>
          </a:p>
        </p:txBody>
      </p:sp>
      <p:sp>
        <p:nvSpPr>
          <p:cNvPr id="9" name="Title 1">
            <a:extLst>
              <a:ext uri="{FF2B5EF4-FFF2-40B4-BE49-F238E27FC236}">
                <a16:creationId xmlns:a16="http://schemas.microsoft.com/office/drawing/2014/main" id="{E68B4448-C61F-4920-B99A-ECCEB20CA243}"/>
              </a:ext>
            </a:extLst>
          </p:cNvPr>
          <p:cNvSpPr txBox="1">
            <a:spLocks/>
          </p:cNvSpPr>
          <p:nvPr/>
        </p:nvSpPr>
        <p:spPr>
          <a:xfrm>
            <a:off x="456282" y="443189"/>
            <a:ext cx="5029200" cy="457200"/>
          </a:xfrm>
          <a:prstGeom prst="rect">
            <a:avLst/>
          </a:prstGeom>
        </p:spPr>
        <p:txBody>
          <a:bodyPr vert="horz" lIns="91440" tIns="45720" rIns="91440" bIns="4572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2060"/>
                </a:solidFill>
              </a:rPr>
              <a:t>History</a:t>
            </a:r>
            <a:endParaRPr lang="en-US" sz="2000" b="1" i="1" dirty="0">
              <a:solidFill>
                <a:srgbClr val="002060"/>
              </a:solidFill>
            </a:endParaRPr>
          </a:p>
        </p:txBody>
      </p:sp>
      <p:cxnSp>
        <p:nvCxnSpPr>
          <p:cNvPr id="11" name="Straight Connector 10">
            <a:extLst>
              <a:ext uri="{FF2B5EF4-FFF2-40B4-BE49-F238E27FC236}">
                <a16:creationId xmlns:a16="http://schemas.microsoft.com/office/drawing/2014/main" id="{6E7E988F-7AF8-4E39-A41B-442AA7CA306B}"/>
              </a:ext>
            </a:extLst>
          </p:cNvPr>
          <p:cNvCxnSpPr/>
          <p:nvPr/>
        </p:nvCxnSpPr>
        <p:spPr>
          <a:xfrm>
            <a:off x="553036" y="901219"/>
            <a:ext cx="1371600" cy="0"/>
          </a:xfrm>
          <a:prstGeom prst="line">
            <a:avLst/>
          </a:prstGeom>
          <a:ln w="38100">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2281999"/>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 xsi:nil="true"/>
  </documentManagement>
</p:propertie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docProps/app.xml><?xml version="1.0" encoding="utf-8"?>
<Properties xmlns="http://schemas.openxmlformats.org/officeDocument/2006/extended-properties" xmlns:vt="http://schemas.openxmlformats.org/officeDocument/2006/docPropsVTypes">
  <TotalTime>1345</TotalTime>
  <Words>2354</Words>
  <Application>Microsoft Office PowerPoint</Application>
  <PresentationFormat>On-screen Show (16:9)</PresentationFormat>
  <Paragraphs>510</Paragraphs>
  <Slides>42</Slides>
  <Notes>28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Office Theme</vt:lpstr>
      <vt:lpstr>Citizen Complaint Authority Update</vt:lpstr>
      <vt:lpstr>Overview</vt:lpstr>
      <vt:lpstr>Mission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COMPLAINT AND INVESTIGATION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Scenario</vt:lpstr>
      <vt:lpstr>PowerPoint Presentation</vt:lpstr>
      <vt:lpstr>PowerPoint Presentation</vt:lpstr>
      <vt:lpstr>PowerPoint Presentation</vt:lpstr>
      <vt:lpstr>PowerPoint Presentation</vt:lpstr>
      <vt:lpstr>PowerPoint Presentation</vt:lpstr>
      <vt:lpstr>Questions?</vt:lpstr>
      <vt:lpstr>BONUS: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 Complaint Authority (CCA) Update</dc:title>
  <dc:creator>Bonner, Michelle</dc:creator>
  <cp:lastModifiedBy>Woods, Heidi</cp:lastModifiedBy>
  <cp:revision>112</cp:revision>
  <dcterms:created xsi:type="dcterms:W3CDTF">2021-03-11T13:24:30Z</dcterms:created>
  <dcterms:modified xsi:type="dcterms:W3CDTF">2021-05-10T16:04:10Z</dcterms:modified>
</cp:coreProperties>
</file>